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65" r:id="rId2"/>
    <p:sldId id="2147474917" r:id="rId3"/>
    <p:sldId id="5032" r:id="rId4"/>
    <p:sldId id="2147474910" r:id="rId5"/>
    <p:sldId id="290" r:id="rId6"/>
    <p:sldId id="258" r:id="rId7"/>
    <p:sldId id="2147474928" r:id="rId8"/>
    <p:sldId id="2147474926" r:id="rId9"/>
    <p:sldId id="2147474927" r:id="rId10"/>
    <p:sldId id="2147474925" r:id="rId11"/>
    <p:sldId id="2147474924" r:id="rId12"/>
    <p:sldId id="2147474929" r:id="rId13"/>
    <p:sldId id="2147474911" r:id="rId14"/>
    <p:sldId id="304" r:id="rId15"/>
    <p:sldId id="293" r:id="rId16"/>
    <p:sldId id="297" r:id="rId17"/>
    <p:sldId id="294" r:id="rId18"/>
    <p:sldId id="305" r:id="rId19"/>
    <p:sldId id="306" r:id="rId20"/>
    <p:sldId id="307" r:id="rId21"/>
    <p:sldId id="2147474942" r:id="rId22"/>
    <p:sldId id="2147474930" r:id="rId23"/>
    <p:sldId id="300" r:id="rId24"/>
    <p:sldId id="309" r:id="rId25"/>
    <p:sldId id="308" r:id="rId26"/>
    <p:sldId id="310" r:id="rId27"/>
    <p:sldId id="311" r:id="rId28"/>
    <p:sldId id="2147474931" r:id="rId29"/>
    <p:sldId id="267" r:id="rId30"/>
    <p:sldId id="268" r:id="rId31"/>
    <p:sldId id="269" r:id="rId32"/>
    <p:sldId id="2147474935" r:id="rId33"/>
    <p:sldId id="2147474936" r:id="rId34"/>
    <p:sldId id="2147474941" r:id="rId35"/>
    <p:sldId id="2147474940" r:id="rId36"/>
    <p:sldId id="2147474939" r:id="rId37"/>
    <p:sldId id="2147474938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83" r:id="rId47"/>
    <p:sldId id="284" r:id="rId48"/>
    <p:sldId id="285" r:id="rId49"/>
    <p:sldId id="286" r:id="rId50"/>
    <p:sldId id="287" r:id="rId51"/>
    <p:sldId id="288" r:id="rId52"/>
    <p:sldId id="2147474943" r:id="rId53"/>
    <p:sldId id="2147474944" r:id="rId54"/>
    <p:sldId id="312" r:id="rId55"/>
    <p:sldId id="313" r:id="rId56"/>
    <p:sldId id="2147474932" r:id="rId57"/>
    <p:sldId id="2147474914" r:id="rId58"/>
    <p:sldId id="289" r:id="rId59"/>
    <p:sldId id="2147474933" r:id="rId60"/>
    <p:sldId id="2147474937" r:id="rId61"/>
    <p:sldId id="2147474934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F00"/>
    <a:srgbClr val="74AE13"/>
    <a:srgbClr val="77B300"/>
    <a:srgbClr val="C00000"/>
    <a:srgbClr val="1C62A0"/>
    <a:srgbClr val="EC1B25"/>
    <a:srgbClr val="FF8C00"/>
    <a:srgbClr val="1A62A0"/>
    <a:srgbClr val="346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E9E6AF-273C-451B-B865-11756CCFA74B}" v="145" dt="2025-09-22T22:00:59.184"/>
    <p1510:client id="{8781E8FB-5E6C-4BED-952B-F3DEEDAEB69E}" v="76" dt="2025-09-22T21:54:37.937"/>
    <p1510:client id="{A4912CDD-7759-4AFA-97FE-9FFAC65DCD3D}" v="1" dt="2025-09-22T19:46:52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960"/>
        <p:guide orient="horz" pos="16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2B295-459D-0C48-AD35-8A7EBBE756A7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EC6FE-D503-A740-9708-10879EDB8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77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F3FDE-C2FC-7847-8B84-D144AE73FE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19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40350-F750-CF01-39D4-EE4BA1748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93E328-EE28-1573-8AE7-74843C8FD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141B3-9960-925B-8793-CCAF2B48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F1FBC-FD37-CBEF-C53B-B72647C13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7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1CCE-06A6-0FF0-8262-4C9F880B6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DE938-22C3-C36F-14C0-4B60ED7A2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1430C-4619-DFB0-5DBC-4E7D93EB9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BF2AA-2D0A-A977-2E1E-962524845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89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A11EE-4039-E9BE-B9A2-42C8509D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7EF03-866E-56D0-F94F-C8D79606BA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31D9E-606A-BE56-4B31-BAA5E5642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1FFC7-60B6-E270-E94A-81281177D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67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E1DAF-4BB5-7B74-3D83-1EF56380C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D19F8E-51CE-C883-0855-1F92088D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65356-29D8-C19B-2833-05E8907FD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0CEBE-F0D8-8CFE-A7CE-F4BA6CD65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44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7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4BA7A-6C5B-EFB2-318E-50FBA1232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495BAE-A0A0-98A8-E12B-3CD5DF22D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300AE9-ABFC-A132-8834-3DD3330A0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FF2D3-FBAC-3DE2-BC71-7F420BC9B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0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DF817-E0E7-7AAF-FBFF-F27B1C6C9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64739-BE64-4D1C-3B7A-1A8A95911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8452E-2C66-783E-555F-4D2817B1C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4FA0E-BCB5-E477-4497-161950991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53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0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9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1EA51-6723-4425-E834-C7A725DF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BA81B-8E18-A762-7B0F-1EDA51EBDF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468399-116A-07C0-22A3-728DA1C07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947F1-8167-8648-21D6-60DCBDDC4D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65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BBA7B-F25B-ECE4-B56B-2A7F6795F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800EAF-B60D-6936-3252-964B714BC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C07D6-E0CF-A413-F963-6929D8E49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07655-8C9D-C6E4-E824-952AB79126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52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8A96-3372-160E-BB4C-A63056127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324D9-C3C3-1CF7-21CC-2815328AE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5E600F-4C8C-EB32-CDCC-1B7E20548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662C7-7A59-DCFF-AB68-228E92478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EC6FE-D503-A740-9708-10879EDB87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79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A47E31-79AA-6498-BB50-34DBC4F5E4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8785" y="4566547"/>
            <a:ext cx="1581735" cy="54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Cover option B </a:t>
            </a:r>
            <a:br>
              <a:rPr lang="en-US"/>
            </a:br>
            <a:r>
              <a:rPr lang="en-US"/>
              <a:t>can be up to four </a:t>
            </a:r>
            <a:br>
              <a:rPr lang="en-US"/>
            </a:br>
            <a:r>
              <a:rPr lang="en-US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/>
              <a:t>Add Presenter Title</a:t>
            </a:r>
            <a:br>
              <a:rPr lang="en-US"/>
            </a:br>
            <a:r>
              <a:rPr lang="en-US"/>
              <a:t>Optional Line 2</a:t>
            </a:r>
            <a:br>
              <a:rPr lang="en-US"/>
            </a:br>
            <a:r>
              <a:rPr lang="en-US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/>
              <a:t>Add Presenter Title</a:t>
            </a:r>
            <a:br>
              <a:rPr lang="en-US"/>
            </a:br>
            <a:r>
              <a:rPr lang="en-US"/>
              <a:t>Optional Line 2</a:t>
            </a:r>
            <a:br>
              <a:rPr lang="en-US"/>
            </a:br>
            <a:r>
              <a:rPr lang="en-US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/>
              <a:t>Add Presenter Title</a:t>
            </a:r>
            <a:br>
              <a:rPr lang="en-US"/>
            </a:br>
            <a:r>
              <a:rPr lang="en-US"/>
              <a:t>Optional Line 2</a:t>
            </a:r>
            <a:br>
              <a:rPr lang="en-US"/>
            </a:br>
            <a:r>
              <a:rPr lang="en-US"/>
              <a:t>Optional Line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F84A2-97DD-B454-FC08-EA8AE492B4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3" y="4706759"/>
            <a:ext cx="2301685" cy="2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/>
              <a:t>BASIC CONTENT SLIDE</a:t>
            </a:r>
            <a:br>
              <a:rPr lang="en-US"/>
            </a:br>
            <a:r>
              <a:rPr lang="en-US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/>
              <a:t>BASIC CONTENT SLIDE</a:t>
            </a:r>
            <a:br>
              <a:rPr lang="en-US"/>
            </a:br>
            <a:r>
              <a:rPr lang="en-US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Headline in all caps 28pt </a:t>
            </a:r>
            <a:br>
              <a:rPr lang="en-US"/>
            </a:br>
            <a:r>
              <a:rPr lang="en-US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8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8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16EAD72-ACE3-58B2-05E0-199FBEA355E2}"/>
              </a:ext>
            </a:extLst>
          </p:cNvPr>
          <p:cNvGrpSpPr/>
          <p:nvPr userDrawn="1"/>
        </p:nvGrpSpPr>
        <p:grpSpPr>
          <a:xfrm>
            <a:off x="1016153" y="2179943"/>
            <a:ext cx="3176801" cy="852400"/>
            <a:chOff x="921159" y="2169231"/>
            <a:chExt cx="2098944" cy="56318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92F3FF0-EF03-9DDD-3A6F-6752ED160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033" y="2169231"/>
              <a:ext cx="459070" cy="397545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A9B6C0B-D8E0-FBEC-188A-90B324FB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932" y="2651964"/>
              <a:ext cx="66258" cy="80456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D34245F-91F6-675D-0161-975607FB4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0754" y="2651964"/>
              <a:ext cx="73357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B80F258-676D-38DD-F768-1F7009400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3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3FB4BC-8E86-BF21-E7DB-50A6AD93E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2200" y="2651964"/>
              <a:ext cx="16564" cy="80456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558D9F5-8DA3-2C55-EF2C-4E3C8B937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695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6A1F83F-2FA7-029D-A639-6622C6438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616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B924EC1-D62D-244C-1910-578F30F44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0438" y="2651964"/>
              <a:ext cx="73357" cy="80456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7E569B6-DF89-6FCC-1D71-EEAB95E1C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359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E8D1774-4E0C-F3E6-24B8-B74121382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280" y="2651964"/>
              <a:ext cx="42594" cy="80456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8B4D9F1-53D7-1C4F-12DF-A312FAD3F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651964"/>
              <a:ext cx="73357" cy="80456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DDF51265-9C31-4D79-2138-F19670D24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360" y="2651964"/>
              <a:ext cx="54426" cy="80456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6E538D9-F0E9-42CF-5DCB-3D4EBD4CC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0350" y="2651964"/>
              <a:ext cx="73357" cy="80456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BF2FBD0-8400-6675-E82F-4B90633079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2637" y="2651964"/>
              <a:ext cx="56792" cy="80456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2D30328-A51C-53FB-8209-564E27CAB2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3241" y="2651964"/>
              <a:ext cx="73357" cy="80456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FFD16D5B-931B-0128-A1A4-90E97E7BB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3162" y="2651964"/>
              <a:ext cx="56792" cy="80456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2876C20-FE73-31D0-67F2-EB7917ABD7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261" y="2651964"/>
              <a:ext cx="70990" cy="80456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FFAEC3-759A-B591-0853-1280BD83E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984" y="2651964"/>
              <a:ext cx="56792" cy="80456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22D4BAB-F924-B047-CC79-84D282515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420" y="2651964"/>
              <a:ext cx="66258" cy="80456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EA1F35CF-3769-19E3-4BF1-534257665F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1159" y="2249686"/>
              <a:ext cx="272129" cy="312357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CC2208-1754-ACCD-8285-B18BC9479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050" y="2327776"/>
              <a:ext cx="111218" cy="234268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7587BD-FD32-E10C-E06B-69806FAF8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4734" y="2327776"/>
              <a:ext cx="222436" cy="357317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86C3A47-966E-8DF9-31DC-730F1AA8EE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6635" y="2327776"/>
              <a:ext cx="212971" cy="239000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AE29258-C776-91F7-ACDE-D7872520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368" y="2325409"/>
              <a:ext cx="184575" cy="236634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5B86B4B-65CC-8B99-06C6-97CDE959A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01" y="2325409"/>
              <a:ext cx="182208" cy="236634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917A3ED-11CD-D5A1-975B-A2A055B7A6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9439" y="2327776"/>
              <a:ext cx="191674" cy="239000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4A4D4FE-067F-9CAF-8873-A2B16F48B3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7401" y="2160184"/>
            <a:ext cx="3336661" cy="9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7457" y="0"/>
            <a:ext cx="21319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7395884" y="1"/>
            <a:ext cx="1748117" cy="693419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E6DBF0-E083-7B42-AC4E-203ECE204C2E}"/>
              </a:ext>
            </a:extLst>
          </p:cNvPr>
          <p:cNvSpPr/>
          <p:nvPr userDrawn="1"/>
        </p:nvSpPr>
        <p:spPr>
          <a:xfrm>
            <a:off x="-14393" y="11430"/>
            <a:ext cx="21319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CF91D5-4FD8-7FA6-83DF-38222880D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6199" y="-42862"/>
            <a:ext cx="9240519" cy="51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0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BASIC CONTENT SLIDE</a:t>
            </a:r>
            <a:br>
              <a:rPr lang="en-US"/>
            </a:br>
            <a:r>
              <a:rPr lang="en-US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2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add 1st-level bullet. Click an icon below to add table, graph or other imagery.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/>
              <a:t>BASIC CONTENT SLIDE</a:t>
            </a:r>
            <a:br>
              <a:rPr lang="en-US"/>
            </a:br>
            <a:r>
              <a:rPr lang="en-US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/>
              <a:t>BASIC CONTENT SLIDE</a:t>
            </a:r>
            <a:br>
              <a:rPr lang="en-US"/>
            </a:br>
            <a:r>
              <a:rPr lang="en-US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Headline in all caps 28pt </a:t>
            </a:r>
            <a:br>
              <a:rPr lang="en-US"/>
            </a:br>
            <a:r>
              <a:rPr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C6D3E52-9083-DC08-10B3-FB4576900BE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3235" y="4808444"/>
            <a:ext cx="776895" cy="2694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48B5C0-033F-F29C-4316-1C704BB1EFD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50" y="4827893"/>
            <a:ext cx="1499616" cy="18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74" r:id="rId14"/>
    <p:sldLayoutId id="2147483684" r:id="rId15"/>
    <p:sldLayoutId id="2147483685" r:id="rId16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lcf.anl.gov/services/inference-endpoint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alcf.anl.gov/services/inference-endpoints/" TargetMode="Externa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lcf.anl.gov/services/inference-endpoint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lcf.anl.gov/services/inference-endpoint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lobus.org/logou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ference.alcf.anl.gov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ference.alcf.anl.gov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502.20309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www.arxiv.org/pdf/2506.06363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lcf.anl.gov/services/inference-endpoints/" TargetMode="External"/><Relationship Id="rId2" Type="http://schemas.openxmlformats.org/officeDocument/2006/relationships/hyperlink" Target="https://inference.alcf.anl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alcf.anl.gov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lcf.anl.gov/services/inference-endpoints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lcf.anl.gov/services/inference-endpoin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73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55AB1-A7DC-E61E-5BE0-1CA9E1B70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D8E6E8-FB3B-B700-64A1-FBA3BDF8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/>
          <a:lstStyle/>
          <a:p>
            <a:r>
              <a:rPr lang="en-CA" sz="2400">
                <a:latin typeface="Arial"/>
                <a:cs typeface="Arial"/>
              </a:rPr>
              <a:t>Interfacing with the inference service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741DB5-581D-09C2-0CD5-823547D7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" r="-376" b="15545"/>
          <a:stretch>
            <a:fillRect/>
          </a:stretch>
        </p:blipFill>
        <p:spPr>
          <a:xfrm>
            <a:off x="457800" y="1193834"/>
            <a:ext cx="6205902" cy="3519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1DAD58-F21C-CA27-6209-DEDBF4E8D53D}"/>
              </a:ext>
            </a:extLst>
          </p:cNvPr>
          <p:cNvSpPr txBox="1"/>
          <p:nvPr/>
        </p:nvSpPr>
        <p:spPr>
          <a:xfrm>
            <a:off x="838277" y="693661"/>
            <a:ext cx="4439232" cy="4924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CA" sz="1400"/>
              <a:t>OpenAI API (including batch)</a:t>
            </a:r>
            <a:endParaRPr lang="en-US"/>
          </a:p>
          <a:p>
            <a:pPr algn="ctr"/>
            <a:r>
              <a:rPr lang="en-CA" sz="1200">
                <a:ea typeface="+mn-lt"/>
                <a:cs typeface="+mn-lt"/>
              </a:rPr>
              <a:t>https://docs.alcf.anl.gov/services/inference-endpoints</a:t>
            </a:r>
            <a:endParaRPr lang="en-CA" sz="1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0026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92C2E-7471-A589-9492-E175559A8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A59C8B6-E713-1140-C2A7-D01A905E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/>
          <a:lstStyle/>
          <a:p>
            <a:r>
              <a:rPr lang="en-CA" sz="2400">
                <a:latin typeface="Arial"/>
                <a:cs typeface="Arial"/>
              </a:rPr>
              <a:t>Interfacing with the inference service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8F54E3-3739-4C28-DAAF-2A7331CB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" r="-376" b="15545"/>
          <a:stretch>
            <a:fillRect/>
          </a:stretch>
        </p:blipFill>
        <p:spPr>
          <a:xfrm>
            <a:off x="457800" y="1193834"/>
            <a:ext cx="6205902" cy="3519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FDB86E-E1CD-78AB-8925-2288743C22CB}"/>
              </a:ext>
            </a:extLst>
          </p:cNvPr>
          <p:cNvSpPr txBox="1"/>
          <p:nvPr/>
        </p:nvSpPr>
        <p:spPr>
          <a:xfrm>
            <a:off x="838277" y="693661"/>
            <a:ext cx="4439232" cy="4924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CA" sz="1400"/>
              <a:t>OpenAI API (including batch)</a:t>
            </a:r>
            <a:endParaRPr lang="en-US"/>
          </a:p>
          <a:p>
            <a:pPr algn="ctr"/>
            <a:r>
              <a:rPr lang="en-CA" sz="1200">
                <a:ea typeface="+mn-lt"/>
                <a:cs typeface="+mn-lt"/>
              </a:rPr>
              <a:t>https://docs.alcf.anl.gov/services/inference-endpoints</a:t>
            </a:r>
            <a:endParaRPr lang="en-CA" sz="1200"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B43A82-5A44-3A4B-EFDC-A558A78E19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3" b="6361"/>
          <a:stretch>
            <a:fillRect/>
          </a:stretch>
        </p:blipFill>
        <p:spPr>
          <a:xfrm>
            <a:off x="3972673" y="1153526"/>
            <a:ext cx="4162933" cy="3732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ED587-D752-93C0-184E-EC4FE8013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426" y="638175"/>
            <a:ext cx="3076575" cy="1295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92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E68C9-D16D-F052-D167-A4CAB7B3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0C9EF-306D-222B-1956-605EEF546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1" y="797271"/>
            <a:ext cx="8010939" cy="4023362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b="1"/>
              <a:t>Overview of the User Interface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Entry points to our inference service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Motivation behind our development</a:t>
            </a:r>
            <a:endParaRPr lang="en-CA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800" b="1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b="1"/>
              <a:t>ALCF Inference Service Architecture</a:t>
            </a:r>
            <a:endParaRPr lang="en-CA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Overview of the system components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Authentication and authorization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Orchestration and configuration</a:t>
            </a:r>
            <a:endParaRPr lang="en-CA"/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Available models</a:t>
            </a:r>
            <a:endParaRPr lang="en-CA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800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b="1"/>
              <a:t>Capabilities</a:t>
            </a:r>
            <a:r>
              <a:rPr lang="en-US" b="1"/>
              <a:t> and Features</a:t>
            </a:r>
            <a:endParaRPr lang="en-CA" b="1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/>
              </a:rPr>
              <a:t>Latency, scaling, federated endpoints</a:t>
            </a:r>
            <a:endParaRPr lang="en-US"/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Monitoring, production-ready with containers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700"/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b="1"/>
              <a:t>Usage and Examples</a:t>
            </a:r>
            <a:endParaRPr lang="en-CA" b="1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H</a:t>
            </a:r>
            <a:r>
              <a:t>ow to use the API </a:t>
            </a:r>
            <a:r>
              <a:rPr lang="en-CA"/>
              <a:t>(</a:t>
            </a:r>
            <a:r>
              <a:t>Python, </a:t>
            </a:r>
            <a:r>
              <a:rPr err="1"/>
              <a:t>cURL</a:t>
            </a:r>
            <a:r>
              <a:t>, agentic workflows</a:t>
            </a:r>
            <a:r>
              <a:rPr lang="en-CA"/>
              <a:t>) 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How to use the web interface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Science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F94958-02B3-93AF-F575-D67A2D9E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/>
          <a:lstStyle/>
          <a:p>
            <a:pPr marL="0" lvl="0" indent="0">
              <a:buNone/>
            </a:pPr>
            <a:r>
              <a:rPr lang="en-CA" sz="2400">
                <a:latin typeface="Arial"/>
                <a:cs typeface="Arial"/>
              </a:rPr>
              <a:t>Presentation overview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F9DCD-1132-7AAC-A095-E767AC8F8A7A}"/>
              </a:ext>
            </a:extLst>
          </p:cNvPr>
          <p:cNvSpPr/>
          <p:nvPr/>
        </p:nvSpPr>
        <p:spPr>
          <a:xfrm>
            <a:off x="552893" y="2827817"/>
            <a:ext cx="6195237" cy="1911202"/>
          </a:xfrm>
          <a:prstGeom prst="rect">
            <a:avLst/>
          </a:prstGeom>
          <a:solidFill>
            <a:srgbClr val="FFFFF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7FE7D9-218D-A848-7BDE-F6A8022F3A0B}"/>
              </a:ext>
            </a:extLst>
          </p:cNvPr>
          <p:cNvSpPr/>
          <p:nvPr/>
        </p:nvSpPr>
        <p:spPr>
          <a:xfrm>
            <a:off x="637067" y="639283"/>
            <a:ext cx="6195237" cy="901109"/>
          </a:xfrm>
          <a:prstGeom prst="rect">
            <a:avLst/>
          </a:prstGeom>
          <a:solidFill>
            <a:srgbClr val="FFFFF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BB93F136-8C3E-4640-6258-11D1D3D33184}"/>
              </a:ext>
            </a:extLst>
          </p:cNvPr>
          <p:cNvSpPr txBox="1"/>
          <p:nvPr/>
        </p:nvSpPr>
        <p:spPr>
          <a:xfrm>
            <a:off x="2411186" y="4837793"/>
            <a:ext cx="531041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cs typeface="Arial"/>
              </a:rPr>
              <a:t>Documentation</a:t>
            </a:r>
            <a:r>
              <a:rPr lang="en-US" sz="1200">
                <a:cs typeface="Arial"/>
              </a:rPr>
              <a:t>: </a:t>
            </a:r>
            <a:r>
              <a:rPr lang="en-US" sz="1200" u="sng">
                <a:cs typeface="Arial"/>
                <a:hlinkClick r:id="rId2"/>
              </a:rPr>
              <a:t>https://docs.alcf.anl.gov/services/inference-endpoints/</a:t>
            </a:r>
            <a:r>
              <a:rPr lang="en-US" sz="1200"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4800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6990F-4D27-975D-872A-D2CC34984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4054F38-FA15-AD88-D4D8-EF9AF5578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520" y="4679950"/>
            <a:ext cx="1181100" cy="43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89A8D-2C34-B4CC-972F-24AC51B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2400">
                <a:latin typeface="Arial"/>
                <a:cs typeface="Arial"/>
              </a:rPr>
              <a:t>System overview</a:t>
            </a:r>
            <a:endParaRPr lang="en-US"/>
          </a:p>
        </p:txBody>
      </p:sp>
      <p:sp>
        <p:nvSpPr>
          <p:cNvPr id="7" name="Google Shape;185;p18">
            <a:extLst>
              <a:ext uri="{FF2B5EF4-FFF2-40B4-BE49-F238E27FC236}">
                <a16:creationId xmlns:a16="http://schemas.microsoft.com/office/drawing/2014/main" id="{0337A1A8-FFDB-923A-E037-4252D845212D}"/>
              </a:ext>
            </a:extLst>
          </p:cNvPr>
          <p:cNvSpPr txBox="1">
            <a:spLocks/>
          </p:cNvSpPr>
          <p:nvPr/>
        </p:nvSpPr>
        <p:spPr>
          <a:xfrm>
            <a:off x="458736" y="850814"/>
            <a:ext cx="4378440" cy="2690826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defTabSz="9144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kern="0"/>
              <a:t>Inference Service leverages ALCF computing resources to serve requests to a growing set of models</a:t>
            </a:r>
            <a:endParaRPr lang="en-US" sz="200" kern="0"/>
          </a:p>
          <a:p>
            <a:pPr marL="285750" indent="-285750" defTabSz="9144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kern="0"/>
              <a:t>Authentication via Globus Auth and orchestration using Globus Compute</a:t>
            </a:r>
          </a:p>
          <a:p>
            <a:pPr marL="285750" indent="-285750" defTabSz="9144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kern="0"/>
              <a:t>Combination of “in-memory/active” models and on-demand schedulable models</a:t>
            </a:r>
          </a:p>
          <a:p>
            <a:pPr marL="285750" indent="-285750" defTabSz="9144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kern="0"/>
              <a:t>Usage metrics are curated to understand and improve the service</a:t>
            </a:r>
          </a:p>
          <a:p>
            <a:pPr marL="171450" indent="-171450" defTabSz="9144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kern="0"/>
          </a:p>
          <a:p>
            <a:pPr defTabSz="914400">
              <a:spcBef>
                <a:spcPts val="1200"/>
              </a:spcBef>
            </a:pPr>
            <a:endParaRPr lang="en-US" kern="0"/>
          </a:p>
        </p:txBody>
      </p:sp>
      <p:pic>
        <p:nvPicPr>
          <p:cNvPr id="6" name="Picture 8" descr="SambaNova AI System in the lab">
            <a:extLst>
              <a:ext uri="{FF2B5EF4-FFF2-40B4-BE49-F238E27FC236}">
                <a16:creationId xmlns:a16="http://schemas.microsoft.com/office/drawing/2014/main" id="{0F53D459-8DC8-EA9F-188B-126BF7FD3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" t="3043" r="15977" b="-223"/>
          <a:stretch>
            <a:fillRect/>
          </a:stretch>
        </p:blipFill>
        <p:spPr bwMode="auto">
          <a:xfrm>
            <a:off x="362549" y="3478016"/>
            <a:ext cx="1374644" cy="98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ALCF's Cerebras CS-2 system. (Image: Argonne National Laboratory)">
            <a:extLst>
              <a:ext uri="{FF2B5EF4-FFF2-40B4-BE49-F238E27FC236}">
                <a16:creationId xmlns:a16="http://schemas.microsoft.com/office/drawing/2014/main" id="{EE43BED0-5731-8117-5AAE-03C8479B1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t="9619" r="134" b="481"/>
          <a:stretch>
            <a:fillRect/>
          </a:stretch>
        </p:blipFill>
        <p:spPr bwMode="auto">
          <a:xfrm>
            <a:off x="1875479" y="3481130"/>
            <a:ext cx="1522254" cy="9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5276CA-5D43-439D-C9E7-3E0D599C588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611" r="-294" b="10446"/>
          <a:stretch>
            <a:fillRect/>
          </a:stretch>
        </p:blipFill>
        <p:spPr>
          <a:xfrm>
            <a:off x="3517312" y="3479336"/>
            <a:ext cx="1514500" cy="990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68E3E0-FE35-6938-055B-929CEFFF8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8780" y="245608"/>
            <a:ext cx="38957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0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9A831-1874-E9EB-3254-B9C6F9F51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6559E5-80D4-C2C7-02CC-3599DE947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520" y="4679950"/>
            <a:ext cx="1181100" cy="43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E83181-9C54-4309-C1B5-C7F63FB6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marL="0" lvl="0" indent="0">
              <a:buNone/>
            </a:pPr>
            <a:r>
              <a:rPr sz="2400"/>
              <a:t>System </a:t>
            </a:r>
            <a:r>
              <a:rPr lang="en-CA" sz="2400"/>
              <a:t>Components</a:t>
            </a:r>
            <a:endParaRPr sz="2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190E9DB-8CD3-18E5-2910-04A430AC1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92" y="866438"/>
            <a:ext cx="4189445" cy="3817528"/>
          </a:xfrm>
        </p:spPr>
        <p:txBody>
          <a:bodyPr vert="horz" lIns="0" tIns="0" rIns="0" bIns="0" rtlCol="0" anchor="t">
            <a:normAutofit/>
          </a:bodyPr>
          <a:lstStyle/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sz="1400" b="1"/>
              <a:t>Globus Auth</a:t>
            </a:r>
            <a:r>
              <a:rPr lang="en-CA" sz="1400"/>
              <a:t>: Enterprise-grade authentication and authorization service (OAuth2/OpenID)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CA" sz="200" b="1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sz="1400" b="1"/>
              <a:t>API Gateway</a:t>
            </a:r>
            <a:r>
              <a:rPr lang="en-CA" sz="1400"/>
              <a:t>: Django-Ninja async, OpenAI-compliant API handling, authorization and request routing, Postgres DB, monitoring</a:t>
            </a:r>
            <a:endParaRPr lang="en-CA" sz="1400">
              <a:cs typeface="Arial"/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en-CA" sz="200" b="1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sz="1400" b="1"/>
              <a:t>Globus Compute</a:t>
            </a:r>
            <a:r>
              <a:rPr sz="1400"/>
              <a:t>: </a:t>
            </a:r>
            <a:r>
              <a:rPr lang="en-US" sz="1400"/>
              <a:t>Orchestration and remote</a:t>
            </a:r>
            <a:r>
              <a:rPr sz="1400"/>
              <a:t> execution framework on HPC clusters</a:t>
            </a:r>
            <a:endParaRPr lang="en-CA" sz="1400">
              <a:cs typeface="Arial" panose="020B0604020202020204"/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en-CA" sz="200" b="1"/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lang="en-CA" sz="1400" b="1"/>
              <a:t>Compute Resources</a:t>
            </a:r>
            <a:r>
              <a:rPr lang="en-CA" sz="1400"/>
              <a:t>: Compute nodes with GPUs on the ALCF Sophia cluster (more coming…)</a:t>
            </a:r>
            <a:endParaRPr sz="1400">
              <a:cs typeface="Arial" panose="020B0604020202020204"/>
            </a:endParaRPr>
          </a:p>
          <a:p>
            <a:pPr lvl="0">
              <a:buFont typeface="Arial" panose="020B0604020202020204" pitchFamily="34" charset="0"/>
              <a:buChar char="•"/>
            </a:pPr>
            <a:endParaRPr lang="en-CA" sz="200" b="1"/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sz="1400" b="1"/>
              <a:t>Inference Backend</a:t>
            </a:r>
            <a:r>
              <a:rPr sz="1400"/>
              <a:t>: High-performance inference servers (e.g., </a:t>
            </a:r>
            <a:r>
              <a:rPr sz="1400" err="1"/>
              <a:t>vLLM</a:t>
            </a:r>
            <a:r>
              <a:rPr sz="1400"/>
              <a:t>) for model serving</a:t>
            </a:r>
            <a:r>
              <a:rPr lang="en-CA" sz="1400"/>
              <a:t>; model weights downloaded and stored on HPC cluster</a:t>
            </a:r>
            <a:endParaRPr sz="1400">
              <a:cs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06981-D10C-3111-C75E-22AFBA295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780" y="245608"/>
            <a:ext cx="3895725" cy="4733925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1AF113B4-9CBD-95C2-B4DD-9D8B9899605C}"/>
              </a:ext>
            </a:extLst>
          </p:cNvPr>
          <p:cNvSpPr txBox="1"/>
          <p:nvPr/>
        </p:nvSpPr>
        <p:spPr>
          <a:xfrm>
            <a:off x="1993901" y="4865007"/>
            <a:ext cx="531041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cs typeface="Arial"/>
              </a:rPr>
              <a:t>Documentation</a:t>
            </a:r>
            <a:r>
              <a:rPr lang="en-US" sz="1200">
                <a:cs typeface="Arial"/>
              </a:rPr>
              <a:t>: </a:t>
            </a:r>
            <a:r>
              <a:rPr lang="en-US" sz="1200" u="sng">
                <a:cs typeface="Arial"/>
                <a:hlinkClick r:id="rId5"/>
              </a:rPr>
              <a:t>https://docs.alcf.anl.gov/services/inference-endpoints/</a:t>
            </a:r>
            <a:r>
              <a:rPr lang="en-US" sz="1200"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6767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22CF9-FE31-605A-D295-E53AFB732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6F09-611F-8C00-2309-D663592C6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Globus Auth</a:t>
            </a: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0DE5D-8640-5A4B-C190-91CFB40F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60" y="217171"/>
            <a:ext cx="3360026" cy="295275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1FF338-31A4-581D-BD9B-0301B52A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30" y="1768449"/>
            <a:ext cx="2876965" cy="298088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AB18C-3010-4D13-FC6E-B7CFB2EC2581}"/>
              </a:ext>
            </a:extLst>
          </p:cNvPr>
          <p:cNvSpPr txBox="1"/>
          <p:nvPr/>
        </p:nvSpPr>
        <p:spPr>
          <a:xfrm>
            <a:off x="7331667" y="544885"/>
            <a:ext cx="185944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>
                <a:solidFill>
                  <a:srgbClr val="3460A0"/>
                </a:solidFill>
              </a:rPr>
              <a:t>1100+ identity providers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 sz="1200">
              <a:solidFill>
                <a:srgbClr val="3460A0"/>
              </a:solidFill>
            </a:endParaRPr>
          </a:p>
          <a:p>
            <a:pPr algn="ctr"/>
            <a:r>
              <a:rPr lang="en-US" sz="1200" i="1">
                <a:solidFill>
                  <a:srgbClr val="3460A0"/>
                </a:solidFill>
              </a:rPr>
              <a:t>Inference</a:t>
            </a:r>
            <a:r>
              <a:rPr lang="en-US" sz="1200" i="1">
                <a:solidFill>
                  <a:srgbClr val="3460A0"/>
                </a:solidFill>
                <a:cs typeface="Arial"/>
              </a:rPr>
              <a:t> service currently only opened </a:t>
            </a:r>
            <a:endParaRPr lang="en-US" i="1">
              <a:cs typeface="Arial"/>
            </a:endParaRPr>
          </a:p>
          <a:p>
            <a:pPr algn="ctr"/>
            <a:r>
              <a:rPr lang="en-US" sz="1200" i="1">
                <a:solidFill>
                  <a:srgbClr val="3460A0"/>
                </a:solidFill>
                <a:cs typeface="Arial"/>
              </a:rPr>
              <a:t>to ANL and ALCF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E5C726F-171A-7BD6-5BA9-C04B7AF936D3}"/>
              </a:ext>
            </a:extLst>
          </p:cNvPr>
          <p:cNvSpPr/>
          <p:nvPr/>
        </p:nvSpPr>
        <p:spPr>
          <a:xfrm>
            <a:off x="6680371" y="688571"/>
            <a:ext cx="769024" cy="713508"/>
          </a:xfrm>
          <a:custGeom>
            <a:avLst/>
            <a:gdLst>
              <a:gd name="connsiteX0" fmla="*/ 0 w 904240"/>
              <a:gd name="connsiteY0" fmla="*/ 609600 h 609600"/>
              <a:gd name="connsiteX1" fmla="*/ 40640 w 904240"/>
              <a:gd name="connsiteY1" fmla="*/ 386080 h 609600"/>
              <a:gd name="connsiteX2" fmla="*/ 213360 w 904240"/>
              <a:gd name="connsiteY2" fmla="*/ 152400 h 609600"/>
              <a:gd name="connsiteX3" fmla="*/ 548640 w 904240"/>
              <a:gd name="connsiteY3" fmla="*/ 30480 h 609600"/>
              <a:gd name="connsiteX4" fmla="*/ 904240 w 904240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240" h="609600">
                <a:moveTo>
                  <a:pt x="0" y="609600"/>
                </a:moveTo>
                <a:cubicBezTo>
                  <a:pt x="2540" y="535940"/>
                  <a:pt x="5080" y="462280"/>
                  <a:pt x="40640" y="386080"/>
                </a:cubicBezTo>
                <a:cubicBezTo>
                  <a:pt x="76200" y="309880"/>
                  <a:pt x="128693" y="211667"/>
                  <a:pt x="213360" y="152400"/>
                </a:cubicBezTo>
                <a:cubicBezTo>
                  <a:pt x="298027" y="93133"/>
                  <a:pt x="433493" y="55880"/>
                  <a:pt x="548640" y="30480"/>
                </a:cubicBezTo>
                <a:cubicBezTo>
                  <a:pt x="663787" y="5080"/>
                  <a:pt x="784013" y="2540"/>
                  <a:pt x="904240" y="0"/>
                </a:cubicBezTo>
              </a:path>
            </a:pathLst>
          </a:custGeom>
          <a:noFill/>
          <a:ln w="19050" cap="flat">
            <a:solidFill>
              <a:srgbClr val="3460A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C6C35F0-973C-5196-8063-A42486314FB3}"/>
              </a:ext>
            </a:extLst>
          </p:cNvPr>
          <p:cNvSpPr/>
          <p:nvPr/>
        </p:nvSpPr>
        <p:spPr>
          <a:xfrm>
            <a:off x="5075853" y="2230017"/>
            <a:ext cx="1225194" cy="1352928"/>
          </a:xfrm>
          <a:custGeom>
            <a:avLst/>
            <a:gdLst>
              <a:gd name="connsiteX0" fmla="*/ 12947 w 1534176"/>
              <a:gd name="connsiteY0" fmla="*/ 0 h 1770611"/>
              <a:gd name="connsiteX1" fmla="*/ 4634 w 1534176"/>
              <a:gd name="connsiteY1" fmla="*/ 440575 h 1770611"/>
              <a:gd name="connsiteX2" fmla="*/ 4634 w 1534176"/>
              <a:gd name="connsiteY2" fmla="*/ 714895 h 1770611"/>
              <a:gd name="connsiteX3" fmla="*/ 62824 w 1534176"/>
              <a:gd name="connsiteY3" fmla="*/ 1105593 h 1770611"/>
              <a:gd name="connsiteX4" fmla="*/ 162576 w 1534176"/>
              <a:gd name="connsiteY4" fmla="*/ 1404851 h 1770611"/>
              <a:gd name="connsiteX5" fmla="*/ 320518 w 1534176"/>
              <a:gd name="connsiteY5" fmla="*/ 1587731 h 1770611"/>
              <a:gd name="connsiteX6" fmla="*/ 536649 w 1534176"/>
              <a:gd name="connsiteY6" fmla="*/ 1687484 h 1770611"/>
              <a:gd name="connsiteX7" fmla="*/ 968911 w 1534176"/>
              <a:gd name="connsiteY7" fmla="*/ 1753986 h 1770611"/>
              <a:gd name="connsiteX8" fmla="*/ 1534176 w 1534176"/>
              <a:gd name="connsiteY8" fmla="*/ 1770611 h 177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4176" h="1770611">
                <a:moveTo>
                  <a:pt x="12947" y="0"/>
                </a:moveTo>
                <a:cubicBezTo>
                  <a:pt x="9483" y="160713"/>
                  <a:pt x="6019" y="321426"/>
                  <a:pt x="4634" y="440575"/>
                </a:cubicBezTo>
                <a:cubicBezTo>
                  <a:pt x="3249" y="559724"/>
                  <a:pt x="-5064" y="604059"/>
                  <a:pt x="4634" y="714895"/>
                </a:cubicBezTo>
                <a:cubicBezTo>
                  <a:pt x="14332" y="825731"/>
                  <a:pt x="36500" y="990600"/>
                  <a:pt x="62824" y="1105593"/>
                </a:cubicBezTo>
                <a:cubicBezTo>
                  <a:pt x="89148" y="1220586"/>
                  <a:pt x="119627" y="1324495"/>
                  <a:pt x="162576" y="1404851"/>
                </a:cubicBezTo>
                <a:cubicBezTo>
                  <a:pt x="205525" y="1485207"/>
                  <a:pt x="258172" y="1540625"/>
                  <a:pt x="320518" y="1587731"/>
                </a:cubicBezTo>
                <a:cubicBezTo>
                  <a:pt x="382864" y="1634837"/>
                  <a:pt x="428584" y="1659775"/>
                  <a:pt x="536649" y="1687484"/>
                </a:cubicBezTo>
                <a:cubicBezTo>
                  <a:pt x="644714" y="1715193"/>
                  <a:pt x="802657" y="1740132"/>
                  <a:pt x="968911" y="1753986"/>
                </a:cubicBezTo>
                <a:cubicBezTo>
                  <a:pt x="1135165" y="1767840"/>
                  <a:pt x="1334670" y="1769225"/>
                  <a:pt x="1534176" y="1770611"/>
                </a:cubicBezTo>
              </a:path>
            </a:pathLst>
          </a:custGeom>
          <a:noFill/>
          <a:ln w="19050">
            <a:solidFill>
              <a:srgbClr val="3460A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6A2E9-820F-CBD1-DB04-2CFA27DEC828}"/>
              </a:ext>
            </a:extLst>
          </p:cNvPr>
          <p:cNvSpPr txBox="1"/>
          <p:nvPr/>
        </p:nvSpPr>
        <p:spPr>
          <a:xfrm>
            <a:off x="4310742" y="3640915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60A0"/>
                </a:solidFill>
              </a:rPr>
              <a:t>Redirect to the selected identity provider’s login 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6BCC0-0278-D558-F0D8-B2E427928CD0}"/>
              </a:ext>
            </a:extLst>
          </p:cNvPr>
          <p:cNvSpPr txBox="1"/>
          <p:nvPr/>
        </p:nvSpPr>
        <p:spPr>
          <a:xfrm>
            <a:off x="410545" y="775942"/>
            <a:ext cx="33600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Authentication and authorization platform (OAuth2/OpenID compliant)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Federated identity provider integrating with different institutions worldwide</a:t>
            </a:r>
          </a:p>
        </p:txBody>
      </p:sp>
    </p:spTree>
    <p:extLst>
      <p:ext uri="{BB962C8B-B14F-4D97-AF65-F5344CB8AC3E}">
        <p14:creationId xmlns:p14="http://schemas.microsoft.com/office/powerpoint/2010/main" val="268520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6CFE-7689-5D88-7F59-CDE9DFC51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37D4-C975-2ED9-643E-290FA629B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Globus Auth</a:t>
            </a: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278C9-47FD-B8F8-77C8-DF429BE4C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60" y="217171"/>
            <a:ext cx="3360026" cy="295275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C9A5BA-21D6-CA32-B814-217CA48D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30" y="1768449"/>
            <a:ext cx="2876965" cy="2980886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5C7FAC-6BD1-4022-12ED-9FE55E06211E}"/>
              </a:ext>
            </a:extLst>
          </p:cNvPr>
          <p:cNvSpPr txBox="1"/>
          <p:nvPr/>
        </p:nvSpPr>
        <p:spPr>
          <a:xfrm>
            <a:off x="4310742" y="3640915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3460A0"/>
                </a:solidFill>
              </a:rPr>
              <a:t>Redirect to the selected identity provider’s login 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2E5B31-A235-8410-D5AC-E7C6BAF96319}"/>
              </a:ext>
            </a:extLst>
          </p:cNvPr>
          <p:cNvSpPr txBox="1"/>
          <p:nvPr/>
        </p:nvSpPr>
        <p:spPr>
          <a:xfrm>
            <a:off x="410545" y="775942"/>
            <a:ext cx="3360026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Authentication and authorization platform (OAuth2/OpenID compliant)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Federated identity provider integrating with different institutions worldwide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u="sng"/>
              <a:t>From a user’s perspective</a:t>
            </a:r>
            <a:r>
              <a:rPr lang="en-CA" sz="1400"/>
              <a:t>:</a:t>
            </a:r>
          </a:p>
          <a:p>
            <a:pPr marL="444500" lvl="1" indent="-166688">
              <a:buFont typeface="Arial" panose="020B0604020202020204" pitchFamily="34" charset="0"/>
              <a:buChar char="•"/>
            </a:pPr>
            <a:endParaRPr lang="en-CA" sz="600"/>
          </a:p>
          <a:p>
            <a:pPr marL="444500" lvl="1" indent="-166688">
              <a:buFont typeface="Arial" panose="020B0604020202020204" pitchFamily="34" charset="0"/>
              <a:buChar char="•"/>
            </a:pPr>
            <a:r>
              <a:rPr lang="en-CA" sz="1400"/>
              <a:t>Globus Auth generates a token</a:t>
            </a:r>
          </a:p>
          <a:p>
            <a:pPr marL="444500" lvl="1" indent="-166688">
              <a:buFont typeface="Arial" panose="020B0604020202020204" pitchFamily="34" charset="0"/>
              <a:buChar char="•"/>
            </a:pPr>
            <a:endParaRPr lang="en-CA" sz="300"/>
          </a:p>
          <a:p>
            <a:pPr marL="444500" lvl="1" indent="-166688">
              <a:buFont typeface="Arial" panose="020B0604020202020204" pitchFamily="34" charset="0"/>
              <a:buChar char="•"/>
            </a:pPr>
            <a:r>
              <a:rPr lang="en-CA" sz="1400"/>
              <a:t>The token is passed to our inference service as an API key</a:t>
            </a:r>
            <a:endParaRPr 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D68BB-2333-B696-189E-81234434B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88" y="3250078"/>
            <a:ext cx="5552544" cy="150265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3ACEA-DCF0-42E0-324D-9A7DEAE79FCE}"/>
              </a:ext>
            </a:extLst>
          </p:cNvPr>
          <p:cNvSpPr txBox="1"/>
          <p:nvPr/>
        </p:nvSpPr>
        <p:spPr>
          <a:xfrm>
            <a:off x="7331667" y="544885"/>
            <a:ext cx="185944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>
                <a:solidFill>
                  <a:srgbClr val="3460A0"/>
                </a:solidFill>
              </a:rPr>
              <a:t>1100+ identity providers</a:t>
            </a:r>
            <a:endParaRPr lang="en-US">
              <a:solidFill>
                <a:srgbClr val="000000"/>
              </a:solidFill>
            </a:endParaRPr>
          </a:p>
          <a:p>
            <a:pPr algn="ctr"/>
            <a:endParaRPr lang="en-US" sz="1200">
              <a:solidFill>
                <a:srgbClr val="3460A0"/>
              </a:solidFill>
            </a:endParaRPr>
          </a:p>
          <a:p>
            <a:pPr algn="ctr"/>
            <a:r>
              <a:rPr lang="en-US" sz="1200" i="1">
                <a:solidFill>
                  <a:srgbClr val="3460A0"/>
                </a:solidFill>
              </a:rPr>
              <a:t>Inference</a:t>
            </a:r>
            <a:r>
              <a:rPr lang="en-US" sz="1200" i="1">
                <a:solidFill>
                  <a:srgbClr val="3460A0"/>
                </a:solidFill>
                <a:cs typeface="Arial"/>
              </a:rPr>
              <a:t> service currently only opened </a:t>
            </a:r>
            <a:endParaRPr lang="en-US" i="1">
              <a:cs typeface="Arial"/>
            </a:endParaRPr>
          </a:p>
          <a:p>
            <a:pPr algn="ctr"/>
            <a:r>
              <a:rPr lang="en-US" sz="1200" i="1">
                <a:solidFill>
                  <a:srgbClr val="3460A0"/>
                </a:solidFill>
                <a:cs typeface="Arial"/>
              </a:rPr>
              <a:t>to ANL and ALCF</a:t>
            </a: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91BE71D7-A69E-78C6-D1C6-053D06BBE277}"/>
              </a:ext>
            </a:extLst>
          </p:cNvPr>
          <p:cNvSpPr/>
          <p:nvPr/>
        </p:nvSpPr>
        <p:spPr>
          <a:xfrm>
            <a:off x="6680371" y="688571"/>
            <a:ext cx="769024" cy="713508"/>
          </a:xfrm>
          <a:custGeom>
            <a:avLst/>
            <a:gdLst>
              <a:gd name="connsiteX0" fmla="*/ 0 w 904240"/>
              <a:gd name="connsiteY0" fmla="*/ 609600 h 609600"/>
              <a:gd name="connsiteX1" fmla="*/ 40640 w 904240"/>
              <a:gd name="connsiteY1" fmla="*/ 386080 h 609600"/>
              <a:gd name="connsiteX2" fmla="*/ 213360 w 904240"/>
              <a:gd name="connsiteY2" fmla="*/ 152400 h 609600"/>
              <a:gd name="connsiteX3" fmla="*/ 548640 w 904240"/>
              <a:gd name="connsiteY3" fmla="*/ 30480 h 609600"/>
              <a:gd name="connsiteX4" fmla="*/ 904240 w 904240"/>
              <a:gd name="connsiteY4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240" h="609600">
                <a:moveTo>
                  <a:pt x="0" y="609600"/>
                </a:moveTo>
                <a:cubicBezTo>
                  <a:pt x="2540" y="535940"/>
                  <a:pt x="5080" y="462280"/>
                  <a:pt x="40640" y="386080"/>
                </a:cubicBezTo>
                <a:cubicBezTo>
                  <a:pt x="76200" y="309880"/>
                  <a:pt x="128693" y="211667"/>
                  <a:pt x="213360" y="152400"/>
                </a:cubicBezTo>
                <a:cubicBezTo>
                  <a:pt x="298027" y="93133"/>
                  <a:pt x="433493" y="55880"/>
                  <a:pt x="548640" y="30480"/>
                </a:cubicBezTo>
                <a:cubicBezTo>
                  <a:pt x="663787" y="5080"/>
                  <a:pt x="784013" y="2540"/>
                  <a:pt x="904240" y="0"/>
                </a:cubicBezTo>
              </a:path>
            </a:pathLst>
          </a:custGeom>
          <a:noFill/>
          <a:ln w="19050" cap="flat">
            <a:solidFill>
              <a:srgbClr val="3460A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38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AF7F4-3FA3-22AB-6458-37DE263A8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0B93-356A-8EDC-872F-F66EA253F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Globus Compute</a:t>
            </a:r>
            <a:endParaRPr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7DE0B4-20D8-1A97-E9F8-73E6E61B5373}"/>
              </a:ext>
            </a:extLst>
          </p:cNvPr>
          <p:cNvSpPr txBox="1"/>
          <p:nvPr/>
        </p:nvSpPr>
        <p:spPr>
          <a:xfrm>
            <a:off x="472757" y="666226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Globus Compute can </a:t>
            </a:r>
            <a:r>
              <a:rPr lang="en-CA" sz="1400">
                <a:solidFill>
                  <a:srgbClr val="77B300"/>
                </a:solidFill>
              </a:rPr>
              <a:t>trigger remote analysis</a:t>
            </a:r>
            <a:r>
              <a:rPr lang="en-CA" sz="1400"/>
              <a:t> on HPC systems from anywhere in the world.</a:t>
            </a:r>
          </a:p>
          <a:p>
            <a:pPr algn="ctr"/>
            <a:r>
              <a:rPr lang="en-CA" sz="1400">
                <a:solidFill>
                  <a:srgbClr val="1C62A0"/>
                </a:solidFill>
              </a:rPr>
              <a:t>Endpoints</a:t>
            </a:r>
            <a:r>
              <a:rPr lang="en-CA" sz="1400"/>
              <a:t> deployed on login nodes submit jobs to the scheduler to execute Python </a:t>
            </a:r>
            <a:r>
              <a:rPr lang="en-CA" sz="1400">
                <a:solidFill>
                  <a:srgbClr val="FF8C00"/>
                </a:solidFill>
              </a:rPr>
              <a:t>functions</a:t>
            </a:r>
            <a:r>
              <a:rPr lang="en-CA" sz="1400"/>
              <a:t>.</a:t>
            </a:r>
          </a:p>
          <a:p>
            <a:endParaRPr lang="en-US" sz="1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2A9E04-D35D-1A30-B420-E29DFCF9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65" y="1324303"/>
            <a:ext cx="8470481" cy="35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12960-09EC-3086-FB85-238880363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00FD-115E-BFAA-CA89-99D6D2ED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Inference endpoint configuration</a:t>
            </a:r>
            <a:endParaRPr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EA0E18-5EB2-3912-A96A-E0CC3BB52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3" y="1357402"/>
            <a:ext cx="4449895" cy="3409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61C189-EB3E-2658-E3AF-91595E6C4D68}"/>
              </a:ext>
            </a:extLst>
          </p:cNvPr>
          <p:cNvSpPr txBox="1"/>
          <p:nvPr/>
        </p:nvSpPr>
        <p:spPr>
          <a:xfrm>
            <a:off x="519412" y="757280"/>
            <a:ext cx="446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The </a:t>
            </a:r>
            <a:r>
              <a:rPr lang="en-CA" sz="1400" b="1">
                <a:solidFill>
                  <a:srgbClr val="EC1B25"/>
                </a:solidFill>
              </a:rPr>
              <a:t>system administrators</a:t>
            </a:r>
            <a:r>
              <a:rPr lang="en-CA" sz="1400"/>
              <a:t> deploy and configure the </a:t>
            </a:r>
            <a:r>
              <a:rPr lang="en-CA" sz="1400" b="1">
                <a:solidFill>
                  <a:srgbClr val="1C62A0"/>
                </a:solidFill>
              </a:rPr>
              <a:t>compute endpoints</a:t>
            </a:r>
            <a:r>
              <a:rPr lang="en-CA" sz="1400"/>
              <a:t> from an </a:t>
            </a:r>
            <a:r>
              <a:rPr lang="en-CA" sz="1400" b="1">
                <a:solidFill>
                  <a:srgbClr val="74AE13"/>
                </a:solidFill>
              </a:rPr>
              <a:t>ALCF service account</a:t>
            </a:r>
          </a:p>
        </p:txBody>
      </p:sp>
    </p:spTree>
    <p:extLst>
      <p:ext uri="{BB962C8B-B14F-4D97-AF65-F5344CB8AC3E}">
        <p14:creationId xmlns:p14="http://schemas.microsoft.com/office/powerpoint/2010/main" val="2284093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F5EB-7775-B410-136C-DF22EEA9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939E-33A9-C577-7148-D48ECCE39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Inference endpoint configuration</a:t>
            </a: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9F828-A4FD-319D-C336-91CB39FA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3" y="1357401"/>
            <a:ext cx="5304453" cy="3409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62BE8-FD13-9C8E-2C5E-8BF819A69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688" y="232410"/>
            <a:ext cx="723900" cy="5842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E9607739-228A-BCD7-8BF2-02BA47335DA5}"/>
              </a:ext>
            </a:extLst>
          </p:cNvPr>
          <p:cNvSpPr/>
          <p:nvPr/>
        </p:nvSpPr>
        <p:spPr>
          <a:xfrm>
            <a:off x="7347172" y="835217"/>
            <a:ext cx="863245" cy="430043"/>
          </a:xfrm>
          <a:custGeom>
            <a:avLst/>
            <a:gdLst>
              <a:gd name="connsiteX0" fmla="*/ 818484 w 818484"/>
              <a:gd name="connsiteY0" fmla="*/ 0 h 450685"/>
              <a:gd name="connsiteX1" fmla="*/ 767329 w 818484"/>
              <a:gd name="connsiteY1" fmla="*/ 140677 h 450685"/>
              <a:gd name="connsiteX2" fmla="*/ 620257 w 818484"/>
              <a:gd name="connsiteY2" fmla="*/ 326115 h 450685"/>
              <a:gd name="connsiteX3" fmla="*/ 415636 w 818484"/>
              <a:gd name="connsiteY3" fmla="*/ 415637 h 450685"/>
              <a:gd name="connsiteX4" fmla="*/ 147071 w 818484"/>
              <a:gd name="connsiteY4" fmla="*/ 447609 h 450685"/>
              <a:gd name="connsiteX5" fmla="*/ 0 w 818484"/>
              <a:gd name="connsiteY5" fmla="*/ 447609 h 4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8484" h="450685">
                <a:moveTo>
                  <a:pt x="818484" y="0"/>
                </a:moveTo>
                <a:cubicBezTo>
                  <a:pt x="809425" y="43162"/>
                  <a:pt x="800367" y="86325"/>
                  <a:pt x="767329" y="140677"/>
                </a:cubicBezTo>
                <a:cubicBezTo>
                  <a:pt x="734291" y="195029"/>
                  <a:pt x="678872" y="280288"/>
                  <a:pt x="620257" y="326115"/>
                </a:cubicBezTo>
                <a:cubicBezTo>
                  <a:pt x="561642" y="371942"/>
                  <a:pt x="494500" y="395388"/>
                  <a:pt x="415636" y="415637"/>
                </a:cubicBezTo>
                <a:cubicBezTo>
                  <a:pt x="336772" y="435886"/>
                  <a:pt x="216344" y="442280"/>
                  <a:pt x="147071" y="447609"/>
                </a:cubicBezTo>
                <a:cubicBezTo>
                  <a:pt x="77798" y="452938"/>
                  <a:pt x="38899" y="450273"/>
                  <a:pt x="0" y="447609"/>
                </a:cubicBezTo>
              </a:path>
            </a:pathLst>
          </a:custGeom>
          <a:noFill/>
          <a:ln w="15875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A6A2E01-D9EA-157F-950D-08DAAEC5B898}"/>
              </a:ext>
            </a:extLst>
          </p:cNvPr>
          <p:cNvSpPr/>
          <p:nvPr/>
        </p:nvSpPr>
        <p:spPr>
          <a:xfrm>
            <a:off x="5138110" y="1528263"/>
            <a:ext cx="671357" cy="76215"/>
          </a:xfrm>
          <a:custGeom>
            <a:avLst/>
            <a:gdLst>
              <a:gd name="connsiteX0" fmla="*/ 818484 w 818484"/>
              <a:gd name="connsiteY0" fmla="*/ 0 h 450685"/>
              <a:gd name="connsiteX1" fmla="*/ 767329 w 818484"/>
              <a:gd name="connsiteY1" fmla="*/ 140677 h 450685"/>
              <a:gd name="connsiteX2" fmla="*/ 620257 w 818484"/>
              <a:gd name="connsiteY2" fmla="*/ 326115 h 450685"/>
              <a:gd name="connsiteX3" fmla="*/ 415636 w 818484"/>
              <a:gd name="connsiteY3" fmla="*/ 415637 h 450685"/>
              <a:gd name="connsiteX4" fmla="*/ 147071 w 818484"/>
              <a:gd name="connsiteY4" fmla="*/ 447609 h 450685"/>
              <a:gd name="connsiteX5" fmla="*/ 0 w 818484"/>
              <a:gd name="connsiteY5" fmla="*/ 447609 h 4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8484" h="450685">
                <a:moveTo>
                  <a:pt x="818484" y="0"/>
                </a:moveTo>
                <a:cubicBezTo>
                  <a:pt x="809425" y="43162"/>
                  <a:pt x="800367" y="86325"/>
                  <a:pt x="767329" y="140677"/>
                </a:cubicBezTo>
                <a:cubicBezTo>
                  <a:pt x="734291" y="195029"/>
                  <a:pt x="678872" y="280288"/>
                  <a:pt x="620257" y="326115"/>
                </a:cubicBezTo>
                <a:cubicBezTo>
                  <a:pt x="561642" y="371942"/>
                  <a:pt x="494500" y="395388"/>
                  <a:pt x="415636" y="415637"/>
                </a:cubicBezTo>
                <a:cubicBezTo>
                  <a:pt x="336772" y="435886"/>
                  <a:pt x="216344" y="442280"/>
                  <a:pt x="147071" y="447609"/>
                </a:cubicBezTo>
                <a:cubicBezTo>
                  <a:pt x="77798" y="452938"/>
                  <a:pt x="38899" y="450273"/>
                  <a:pt x="0" y="447609"/>
                </a:cubicBezTo>
              </a:path>
            </a:pathLst>
          </a:custGeom>
          <a:noFill/>
          <a:ln w="15875">
            <a:solidFill>
              <a:srgbClr val="1C62A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B6AD3C1-3318-9581-3074-62F1A73FEF36}"/>
              </a:ext>
            </a:extLst>
          </p:cNvPr>
          <p:cNvSpPr/>
          <p:nvPr/>
        </p:nvSpPr>
        <p:spPr>
          <a:xfrm>
            <a:off x="5916473" y="833545"/>
            <a:ext cx="2339005" cy="1985856"/>
          </a:xfrm>
          <a:custGeom>
            <a:avLst/>
            <a:gdLst>
              <a:gd name="connsiteX0" fmla="*/ 818484 w 818484"/>
              <a:gd name="connsiteY0" fmla="*/ 0 h 450685"/>
              <a:gd name="connsiteX1" fmla="*/ 767329 w 818484"/>
              <a:gd name="connsiteY1" fmla="*/ 140677 h 450685"/>
              <a:gd name="connsiteX2" fmla="*/ 620257 w 818484"/>
              <a:gd name="connsiteY2" fmla="*/ 326115 h 450685"/>
              <a:gd name="connsiteX3" fmla="*/ 415636 w 818484"/>
              <a:gd name="connsiteY3" fmla="*/ 415637 h 450685"/>
              <a:gd name="connsiteX4" fmla="*/ 147071 w 818484"/>
              <a:gd name="connsiteY4" fmla="*/ 447609 h 450685"/>
              <a:gd name="connsiteX5" fmla="*/ 0 w 818484"/>
              <a:gd name="connsiteY5" fmla="*/ 447609 h 4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8484" h="450685">
                <a:moveTo>
                  <a:pt x="818484" y="0"/>
                </a:moveTo>
                <a:cubicBezTo>
                  <a:pt x="809425" y="43162"/>
                  <a:pt x="800367" y="86325"/>
                  <a:pt x="767329" y="140677"/>
                </a:cubicBezTo>
                <a:cubicBezTo>
                  <a:pt x="734291" y="195029"/>
                  <a:pt x="678872" y="280288"/>
                  <a:pt x="620257" y="326115"/>
                </a:cubicBezTo>
                <a:cubicBezTo>
                  <a:pt x="561642" y="371942"/>
                  <a:pt x="494500" y="395388"/>
                  <a:pt x="415636" y="415637"/>
                </a:cubicBezTo>
                <a:cubicBezTo>
                  <a:pt x="336772" y="435886"/>
                  <a:pt x="216344" y="442280"/>
                  <a:pt x="147071" y="447609"/>
                </a:cubicBezTo>
                <a:cubicBezTo>
                  <a:pt x="77798" y="452938"/>
                  <a:pt x="38899" y="450273"/>
                  <a:pt x="0" y="447609"/>
                </a:cubicBez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DFC83F55-A61D-9350-1DF7-627312336D35}"/>
              </a:ext>
            </a:extLst>
          </p:cNvPr>
          <p:cNvSpPr/>
          <p:nvPr/>
        </p:nvSpPr>
        <p:spPr>
          <a:xfrm>
            <a:off x="6281984" y="2441781"/>
            <a:ext cx="508000" cy="685800"/>
          </a:xfrm>
          <a:prstGeom prst="mathMultiply">
            <a:avLst>
              <a:gd name="adj1" fmla="val 81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6D53D-47B4-294B-82C7-BF11877C1007}"/>
              </a:ext>
            </a:extLst>
          </p:cNvPr>
          <p:cNvSpPr txBox="1"/>
          <p:nvPr/>
        </p:nvSpPr>
        <p:spPr>
          <a:xfrm>
            <a:off x="6373344" y="2785968"/>
            <a:ext cx="1825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i="1">
                <a:solidFill>
                  <a:srgbClr val="C00000"/>
                </a:solidFill>
              </a:rPr>
              <a:t>permission denied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B2E11-6E61-413F-B5C1-40F2EDFFF79E}"/>
              </a:ext>
            </a:extLst>
          </p:cNvPr>
          <p:cNvSpPr txBox="1"/>
          <p:nvPr/>
        </p:nvSpPr>
        <p:spPr>
          <a:xfrm>
            <a:off x="519412" y="757280"/>
            <a:ext cx="446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The </a:t>
            </a:r>
            <a:r>
              <a:rPr lang="en-CA" sz="1400" b="1">
                <a:solidFill>
                  <a:srgbClr val="EC1B25"/>
                </a:solidFill>
              </a:rPr>
              <a:t>system administrators</a:t>
            </a:r>
            <a:r>
              <a:rPr lang="en-CA" sz="1400"/>
              <a:t> deploy and configure the </a:t>
            </a:r>
            <a:r>
              <a:rPr lang="en-CA" sz="1400" b="1">
                <a:solidFill>
                  <a:srgbClr val="1C62A0"/>
                </a:solidFill>
              </a:rPr>
              <a:t>compute endpoints</a:t>
            </a:r>
            <a:r>
              <a:rPr lang="en-CA" sz="1400"/>
              <a:t> from an </a:t>
            </a:r>
            <a:r>
              <a:rPr lang="en-CA" sz="1400" b="1">
                <a:solidFill>
                  <a:srgbClr val="74AE13"/>
                </a:solidFill>
              </a:rPr>
              <a:t>ALCF service account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6350E7-9984-0FE7-06B0-C47023E575B1}"/>
              </a:ext>
            </a:extLst>
          </p:cNvPr>
          <p:cNvGrpSpPr/>
          <p:nvPr/>
        </p:nvGrpSpPr>
        <p:grpSpPr>
          <a:xfrm>
            <a:off x="5847654" y="723446"/>
            <a:ext cx="1444397" cy="815744"/>
            <a:chOff x="5847654" y="723446"/>
            <a:chExt cx="1444397" cy="815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307ED0-73B9-6CB5-8107-E200C09C9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7654" y="726967"/>
              <a:ext cx="1444397" cy="81222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67290E-A7D4-B7F1-306F-8F88FE71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125" y="723446"/>
              <a:ext cx="1229179" cy="149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310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ED3B7-2AA8-D875-3F94-C6CADFCC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8624B-FD63-9FF1-EE4A-DDDAC682ED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Deploying AI inference services 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at ALCF</a:t>
            </a:r>
            <a:endParaRPr>
              <a:latin typeface="Arial"/>
              <a:cs typeface="Arial"/>
            </a:endParaRP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4F1A91EF-E29E-7F54-C291-42D7426DBC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63285" y="3172736"/>
            <a:ext cx="2692871" cy="295275"/>
          </a:xfrm>
        </p:spPr>
        <p:txBody>
          <a:bodyPr/>
          <a:lstStyle/>
          <a:p>
            <a:r>
              <a:rPr lang="en-US"/>
              <a:t>Aditya Tanikanti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659087D3-6A71-74FB-6D53-507AC0F7DC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163286" y="3476993"/>
            <a:ext cx="1840130" cy="93793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300"/>
              <a:t>Data Services</a:t>
            </a:r>
            <a:endParaRPr lang="en-US" sz="1300">
              <a:cs typeface="Arial"/>
            </a:endParaRPr>
          </a:p>
          <a:p>
            <a:r>
              <a:rPr lang="en-US" sz="1300"/>
              <a:t>Architect</a:t>
            </a:r>
            <a:endParaRPr lang="en-US" sz="1300">
              <a:cs typeface="Arial"/>
            </a:endParaRPr>
          </a:p>
          <a:p>
            <a:r>
              <a:rPr lang="en-US" sz="1300"/>
              <a:t>ALCF</a:t>
            </a:r>
            <a:endParaRPr lang="en-US" sz="1300">
              <a:cs typeface="Arial"/>
            </a:endParaRPr>
          </a:p>
          <a:p>
            <a:r>
              <a:rPr lang="en-US" sz="1200">
                <a:latin typeface="Arial"/>
                <a:cs typeface="Arial" panose="020B0604020202020204"/>
              </a:rPr>
              <a:t>atanikanti@anl.gov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3E3F8CC-8478-8B6D-52F1-3BA88CEC42D7}"/>
              </a:ext>
            </a:extLst>
          </p:cNvPr>
          <p:cNvSpPr txBox="1">
            <a:spLocks/>
          </p:cNvSpPr>
          <p:nvPr/>
        </p:nvSpPr>
        <p:spPr>
          <a:xfrm>
            <a:off x="4215984" y="3185746"/>
            <a:ext cx="2692871" cy="2952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1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2013" indent="-25603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—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1875" indent="-16459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»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TOM URAM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FD48FB44-B587-6968-1EF8-D000ACCC3DDB}"/>
              </a:ext>
            </a:extLst>
          </p:cNvPr>
          <p:cNvSpPr txBox="1">
            <a:spLocks/>
          </p:cNvSpPr>
          <p:nvPr/>
        </p:nvSpPr>
        <p:spPr>
          <a:xfrm>
            <a:off x="4215984" y="3503096"/>
            <a:ext cx="1717144" cy="828675"/>
          </a:xfrm>
          <a:prstGeom prst="rect">
            <a:avLst/>
          </a:prstGeom>
        </p:spPr>
        <p:txBody>
          <a:bodyPr vert="horz" lIns="0" tIns="0" rIns="0" bIns="0" rtlCol="0" anchor="t">
            <a:normAutofit fontScale="92500"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System Font Regular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7850" indent="-1428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2013" indent="-25603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—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1875" indent="-16459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»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Services and Workflows Team Lead</a:t>
            </a:r>
            <a:endParaRPr lang="en-US">
              <a:cs typeface="Arial"/>
            </a:endParaRPr>
          </a:p>
          <a:p>
            <a:r>
              <a:rPr lang="en-US"/>
              <a:t>ALCF</a:t>
            </a:r>
            <a:endParaRPr lang="en-US">
              <a:cs typeface="Arial" panose="020B0604020202020204"/>
            </a:endParaRPr>
          </a:p>
          <a:p>
            <a:r>
              <a:rPr lang="en-US" sz="1200">
                <a:cs typeface="Arial" panose="020B0604020202020204"/>
              </a:rPr>
              <a:t>turam@anl.gov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2A3DEEDC-FFB7-A133-E0DD-6041142DBA7F}"/>
              </a:ext>
            </a:extLst>
          </p:cNvPr>
          <p:cNvSpPr txBox="1">
            <a:spLocks/>
          </p:cNvSpPr>
          <p:nvPr/>
        </p:nvSpPr>
        <p:spPr>
          <a:xfrm>
            <a:off x="6069739" y="3160590"/>
            <a:ext cx="2692871" cy="2952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1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2013" indent="-25603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—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1875" indent="-16459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»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Venkatram</a:t>
            </a:r>
            <a:r>
              <a:rPr lang="en-US"/>
              <a:t> </a:t>
            </a:r>
            <a:r>
              <a:rPr lang="en-US" err="1"/>
              <a:t>vishwanath</a:t>
            </a:r>
            <a:endParaRPr lang="en-US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ED1A54FD-0030-FAD0-810F-13A24A6A6972}"/>
              </a:ext>
            </a:extLst>
          </p:cNvPr>
          <p:cNvSpPr txBox="1">
            <a:spLocks/>
          </p:cNvSpPr>
          <p:nvPr/>
        </p:nvSpPr>
        <p:spPr>
          <a:xfrm>
            <a:off x="6069740" y="3466413"/>
            <a:ext cx="2692871" cy="8441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System Font Regular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7850" indent="-1428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2013" indent="-25603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—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1875" indent="-16459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»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/>
              <a:t>Data Science </a:t>
            </a:r>
          </a:p>
          <a:p>
            <a:r>
              <a:rPr lang="en-US" sz="1300"/>
              <a:t>Team Lead</a:t>
            </a:r>
            <a:endParaRPr lang="en-US" sz="1300">
              <a:cs typeface="Arial"/>
            </a:endParaRPr>
          </a:p>
          <a:p>
            <a:r>
              <a:rPr lang="en-US" sz="1300"/>
              <a:t>ALCF</a:t>
            </a:r>
            <a:br>
              <a:rPr lang="en-US" sz="1300">
                <a:cs typeface="Arial"/>
              </a:rPr>
            </a:br>
            <a:r>
              <a:rPr lang="en-US" sz="1200">
                <a:cs typeface="Arial"/>
              </a:rPr>
              <a:t>venkat@anl.gov</a:t>
            </a:r>
            <a:br>
              <a:rPr lang="en-US" sz="1300"/>
            </a:br>
            <a:endParaRPr lang="en-US" sz="1300"/>
          </a:p>
        </p:txBody>
      </p:sp>
      <p:sp>
        <p:nvSpPr>
          <p:cNvPr id="3" name="Text Placeholder 21">
            <a:extLst>
              <a:ext uri="{FF2B5EF4-FFF2-40B4-BE49-F238E27FC236}">
                <a16:creationId xmlns:a16="http://schemas.microsoft.com/office/drawing/2014/main" id="{57D89832-E3F6-D1B8-3C18-B95847C08E66}"/>
              </a:ext>
            </a:extLst>
          </p:cNvPr>
          <p:cNvSpPr txBox="1">
            <a:spLocks/>
          </p:cNvSpPr>
          <p:nvPr/>
        </p:nvSpPr>
        <p:spPr>
          <a:xfrm>
            <a:off x="346532" y="3173561"/>
            <a:ext cx="2383953" cy="2952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defPPr>
              <a:defRPr lang="en-US"/>
            </a:defPPr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1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2013" indent="-25603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—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1875" indent="-16459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»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Benoit CÔtÉ</a:t>
            </a:r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086459EB-45A0-AD1A-6821-6329A0B2A995}"/>
              </a:ext>
            </a:extLst>
          </p:cNvPr>
          <p:cNvSpPr txBox="1">
            <a:spLocks/>
          </p:cNvSpPr>
          <p:nvPr/>
        </p:nvSpPr>
        <p:spPr>
          <a:xfrm>
            <a:off x="346532" y="3491137"/>
            <a:ext cx="1532397" cy="8427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indent="0" algn="l" defTabSz="6858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System Font Regular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7850" indent="-1428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2013" indent="-25603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—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1875" indent="-16459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»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/>
              <a:t>Data Services</a:t>
            </a:r>
          </a:p>
          <a:p>
            <a:r>
              <a:rPr lang="en-US" sz="1300"/>
              <a:t>Software Developer</a:t>
            </a:r>
            <a:endParaRPr lang="en-US" sz="1300">
              <a:cs typeface="Arial"/>
            </a:endParaRPr>
          </a:p>
          <a:p>
            <a:r>
              <a:rPr lang="en-US" sz="1300"/>
              <a:t>ALCF</a:t>
            </a:r>
            <a:endParaRPr lang="en-US" sz="1300">
              <a:cs typeface="Arial"/>
            </a:endParaRPr>
          </a:p>
          <a:p>
            <a:r>
              <a:rPr lang="en-US" sz="1200">
                <a:cs typeface="Arial"/>
              </a:rPr>
              <a:t>bcote@anl.gov</a:t>
            </a:r>
          </a:p>
        </p:txBody>
      </p:sp>
    </p:spTree>
    <p:extLst>
      <p:ext uri="{BB962C8B-B14F-4D97-AF65-F5344CB8AC3E}">
        <p14:creationId xmlns:p14="http://schemas.microsoft.com/office/powerpoint/2010/main" val="1438929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E5695-7FD3-2BB2-85BB-8AE8620E7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AA6BC-31A8-8D2E-EE82-983FB11D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Inference endpoint configuration</a:t>
            </a:r>
            <a:endParaRPr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9C6D2B-2278-26ED-7697-A8C976B98ECF}"/>
              </a:ext>
            </a:extLst>
          </p:cNvPr>
          <p:cNvSpPr txBox="1"/>
          <p:nvPr/>
        </p:nvSpPr>
        <p:spPr>
          <a:xfrm>
            <a:off x="519412" y="757280"/>
            <a:ext cx="4463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The </a:t>
            </a:r>
            <a:r>
              <a:rPr lang="en-CA" sz="1400" b="1">
                <a:solidFill>
                  <a:srgbClr val="EC1B25"/>
                </a:solidFill>
              </a:rPr>
              <a:t>system administrators</a:t>
            </a:r>
            <a:r>
              <a:rPr lang="en-CA" sz="1400"/>
              <a:t> deploy and configure the </a:t>
            </a:r>
            <a:r>
              <a:rPr lang="en-CA" sz="1400" b="1">
                <a:solidFill>
                  <a:srgbClr val="1C62A0"/>
                </a:solidFill>
              </a:rPr>
              <a:t>compute endpoints</a:t>
            </a:r>
            <a:r>
              <a:rPr lang="en-CA" sz="1400"/>
              <a:t> from an </a:t>
            </a:r>
            <a:r>
              <a:rPr lang="en-CA" sz="1400" b="1">
                <a:solidFill>
                  <a:srgbClr val="74AE13"/>
                </a:solidFill>
              </a:rPr>
              <a:t>ALCF service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3CEAC-E5C2-6CAA-65CB-26B4E4C6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88" y="232410"/>
            <a:ext cx="723900" cy="5842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58770DB6-88B6-415A-3D08-CC2FBD222184}"/>
              </a:ext>
            </a:extLst>
          </p:cNvPr>
          <p:cNvSpPr/>
          <p:nvPr/>
        </p:nvSpPr>
        <p:spPr>
          <a:xfrm>
            <a:off x="7347172" y="835217"/>
            <a:ext cx="863245" cy="430043"/>
          </a:xfrm>
          <a:custGeom>
            <a:avLst/>
            <a:gdLst>
              <a:gd name="connsiteX0" fmla="*/ 818484 w 818484"/>
              <a:gd name="connsiteY0" fmla="*/ 0 h 450685"/>
              <a:gd name="connsiteX1" fmla="*/ 767329 w 818484"/>
              <a:gd name="connsiteY1" fmla="*/ 140677 h 450685"/>
              <a:gd name="connsiteX2" fmla="*/ 620257 w 818484"/>
              <a:gd name="connsiteY2" fmla="*/ 326115 h 450685"/>
              <a:gd name="connsiteX3" fmla="*/ 415636 w 818484"/>
              <a:gd name="connsiteY3" fmla="*/ 415637 h 450685"/>
              <a:gd name="connsiteX4" fmla="*/ 147071 w 818484"/>
              <a:gd name="connsiteY4" fmla="*/ 447609 h 450685"/>
              <a:gd name="connsiteX5" fmla="*/ 0 w 818484"/>
              <a:gd name="connsiteY5" fmla="*/ 447609 h 4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8484" h="450685">
                <a:moveTo>
                  <a:pt x="818484" y="0"/>
                </a:moveTo>
                <a:cubicBezTo>
                  <a:pt x="809425" y="43162"/>
                  <a:pt x="800367" y="86325"/>
                  <a:pt x="767329" y="140677"/>
                </a:cubicBezTo>
                <a:cubicBezTo>
                  <a:pt x="734291" y="195029"/>
                  <a:pt x="678872" y="280288"/>
                  <a:pt x="620257" y="326115"/>
                </a:cubicBezTo>
                <a:cubicBezTo>
                  <a:pt x="561642" y="371942"/>
                  <a:pt x="494500" y="395388"/>
                  <a:pt x="415636" y="415637"/>
                </a:cubicBezTo>
                <a:cubicBezTo>
                  <a:pt x="336772" y="435886"/>
                  <a:pt x="216344" y="442280"/>
                  <a:pt x="147071" y="447609"/>
                </a:cubicBezTo>
                <a:cubicBezTo>
                  <a:pt x="77798" y="452938"/>
                  <a:pt x="38899" y="450273"/>
                  <a:pt x="0" y="447609"/>
                </a:cubicBezTo>
              </a:path>
            </a:pathLst>
          </a:custGeom>
          <a:noFill/>
          <a:ln w="15875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CFBC1C0-784E-B1FF-F157-F156B0BE9A78}"/>
              </a:ext>
            </a:extLst>
          </p:cNvPr>
          <p:cNvSpPr/>
          <p:nvPr/>
        </p:nvSpPr>
        <p:spPr>
          <a:xfrm>
            <a:off x="5138110" y="1528263"/>
            <a:ext cx="671357" cy="76215"/>
          </a:xfrm>
          <a:custGeom>
            <a:avLst/>
            <a:gdLst>
              <a:gd name="connsiteX0" fmla="*/ 818484 w 818484"/>
              <a:gd name="connsiteY0" fmla="*/ 0 h 450685"/>
              <a:gd name="connsiteX1" fmla="*/ 767329 w 818484"/>
              <a:gd name="connsiteY1" fmla="*/ 140677 h 450685"/>
              <a:gd name="connsiteX2" fmla="*/ 620257 w 818484"/>
              <a:gd name="connsiteY2" fmla="*/ 326115 h 450685"/>
              <a:gd name="connsiteX3" fmla="*/ 415636 w 818484"/>
              <a:gd name="connsiteY3" fmla="*/ 415637 h 450685"/>
              <a:gd name="connsiteX4" fmla="*/ 147071 w 818484"/>
              <a:gd name="connsiteY4" fmla="*/ 447609 h 450685"/>
              <a:gd name="connsiteX5" fmla="*/ 0 w 818484"/>
              <a:gd name="connsiteY5" fmla="*/ 447609 h 45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8484" h="450685">
                <a:moveTo>
                  <a:pt x="818484" y="0"/>
                </a:moveTo>
                <a:cubicBezTo>
                  <a:pt x="809425" y="43162"/>
                  <a:pt x="800367" y="86325"/>
                  <a:pt x="767329" y="140677"/>
                </a:cubicBezTo>
                <a:cubicBezTo>
                  <a:pt x="734291" y="195029"/>
                  <a:pt x="678872" y="280288"/>
                  <a:pt x="620257" y="326115"/>
                </a:cubicBezTo>
                <a:cubicBezTo>
                  <a:pt x="561642" y="371942"/>
                  <a:pt x="494500" y="395388"/>
                  <a:pt x="415636" y="415637"/>
                </a:cubicBezTo>
                <a:cubicBezTo>
                  <a:pt x="336772" y="435886"/>
                  <a:pt x="216344" y="442280"/>
                  <a:pt x="147071" y="447609"/>
                </a:cubicBezTo>
                <a:cubicBezTo>
                  <a:pt x="77798" y="452938"/>
                  <a:pt x="38899" y="450273"/>
                  <a:pt x="0" y="447609"/>
                </a:cubicBezTo>
              </a:path>
            </a:pathLst>
          </a:custGeom>
          <a:noFill/>
          <a:ln w="15875">
            <a:solidFill>
              <a:srgbClr val="1C62A0"/>
            </a:solidFill>
            <a:headEnd type="non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B7922E-33C1-B945-0AFB-F414963E9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29" y="1357401"/>
            <a:ext cx="4538452" cy="3409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0E5B13-7D30-0744-8882-66D68D720ADC}"/>
              </a:ext>
            </a:extLst>
          </p:cNvPr>
          <p:cNvSpPr txBox="1"/>
          <p:nvPr/>
        </p:nvSpPr>
        <p:spPr>
          <a:xfrm>
            <a:off x="5389706" y="2018507"/>
            <a:ext cx="3553347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 u="sng">
                <a:solidFill>
                  <a:srgbClr val="74AE13"/>
                </a:solidFill>
              </a:rPr>
              <a:t>Model initialization</a:t>
            </a:r>
          </a:p>
          <a:p>
            <a:endParaRPr lang="en-CA" sz="300" u="sng">
              <a:solidFill>
                <a:srgbClr val="74AE1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/>
              <a:t>Load targeted model(s) into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/>
              <a:t>Fine-tune and start the </a:t>
            </a:r>
            <a:r>
              <a:rPr lang="en-CA" sz="1400" err="1"/>
              <a:t>vLLM</a:t>
            </a:r>
            <a:r>
              <a:rPr lang="en-CA" sz="1400"/>
              <a:t>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/>
              <a:t>Log configuration into local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/>
              <a:t>Keep the model hot (for 2 to 24 hours)</a:t>
            </a:r>
            <a:endParaRPr lang="en-CA" sz="1400">
              <a:cs typeface="Arial"/>
            </a:endParaRPr>
          </a:p>
          <a:p>
            <a:endParaRPr lang="en-CA" sz="1400"/>
          </a:p>
          <a:p>
            <a:r>
              <a:rPr lang="en-CA" sz="1400" u="sng">
                <a:solidFill>
                  <a:srgbClr val="74AE13"/>
                </a:solidFill>
              </a:rPr>
              <a:t>Task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/>
              <a:t>Submit task to internal </a:t>
            </a:r>
            <a:r>
              <a:rPr lang="en-CA" sz="1400" err="1"/>
              <a:t>vLLM</a:t>
            </a:r>
            <a:r>
              <a:rPr lang="en-CA" sz="1400"/>
              <a:t>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/>
              <a:t>Log activity into local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/>
              <a:t>Return the inference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/>
          </a:p>
          <a:p>
            <a:endParaRPr lang="en-CA" sz="1400">
              <a:solidFill>
                <a:srgbClr val="74AE1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DC1B01-71A4-82B3-E4FF-9134AFC720FF}"/>
              </a:ext>
            </a:extLst>
          </p:cNvPr>
          <p:cNvGrpSpPr/>
          <p:nvPr/>
        </p:nvGrpSpPr>
        <p:grpSpPr>
          <a:xfrm>
            <a:off x="5847654" y="723446"/>
            <a:ext cx="1444397" cy="815744"/>
            <a:chOff x="5847654" y="723446"/>
            <a:chExt cx="1444397" cy="8157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4FCCA7-F42D-8F46-358E-22C0EFB8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7654" y="726967"/>
              <a:ext cx="1444397" cy="8122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98DE5A-408A-120E-2F05-BA341F39D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3125" y="723446"/>
              <a:ext cx="1229179" cy="149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475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D9516-1451-6335-690E-13632FA56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9682-DFE3-3A8A-4ABA-763861EA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Available models </a:t>
            </a:r>
            <a:r>
              <a:rPr lang="en-CA" sz="1600" b="0"/>
              <a:t>(30 total)</a:t>
            </a:r>
            <a:endParaRPr sz="1600" b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833D654-50C8-6F32-6793-ECAC986336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793709"/>
              </p:ext>
            </p:extLst>
          </p:nvPr>
        </p:nvGraphicFramePr>
        <p:xfrm>
          <a:off x="293076" y="576384"/>
          <a:ext cx="8768928" cy="4439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1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48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Family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CA"/>
                        <a:t>Models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10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Qwen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Qwen2.5-14B-Instruct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Qwen2.5-7B-Instruct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QwQ-32B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BRT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Qwen3-235B-A22B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Qwen3-32B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endParaRPr lang="en-CA" sz="135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29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Meta Llama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Meta-Llama-3-70B-Instruct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Meta-Llama-3-8B-Instruct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Meta-Llama-3.1-70B-Instruct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Meta-Llama-3.1-8B-Instruct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Meta-Llama-3.1-405B-Instruct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Llama-3.3-70B-Instruct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Llama-4-Scout-17B-16E-Instruct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Llama-4-Maverick-17B-128E-Instruct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CA" sz="135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35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CA"/>
                        <a:t>OpenAI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gpt-oss-20b, gpt-oss-120b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844743"/>
                  </a:ext>
                </a:extLst>
              </a:tr>
              <a:tr h="31335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Mistral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Mistral-7B-Instruct-v0.3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Mistral-Large-Instruct-2407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Mixtral-8x22B-Instruct-v0.1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CA" sz="135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917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CA" err="1"/>
                        <a:t>Nemotron</a:t>
                      </a:r>
                      <a:endParaRPr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35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mgoin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/Nemotron-4-340B-Instruct-hf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13815"/>
                  </a:ext>
                </a:extLst>
              </a:tr>
              <a:tr h="51610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CA"/>
                        <a:t>Aurora GPT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AuroraGPT-IT-v4-0125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AuroraGPT-Tulu3-SFT-0125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AuroraGPT-DPO-UFB-0225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AuroraGPT-7B-OI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CA" sz="135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6235"/>
                  </a:ext>
                </a:extLst>
              </a:tr>
              <a:tr h="276484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CA" err="1"/>
                        <a:t>Allenai</a:t>
                      </a:r>
                      <a:endParaRPr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Llama-3.1-Tulu-3-405B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3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gemma-3-27b-it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BT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81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Vision (VLM)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Qwen/Qwen2-VL-72B-InstructB, meta-llama/Llama-3.2-90B-Vision-Instruct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10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err="1"/>
                        <a:t>nvidia</a:t>
                      </a:r>
                      <a:r>
                        <a:t>/NV-Embed-v2, Salesforce/SFR-Embedding-Mistral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CA"/>
                        <a:t>, </a:t>
                      </a:r>
                      <a:r>
                        <a:rPr lang="en-CA" sz="135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mistralai</a:t>
                      </a:r>
                      <a:r>
                        <a:rPr lang="en-CA" sz="13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/Mistral-7B-Instruct-v0.3-embed</a:t>
                      </a:r>
                      <a:r>
                        <a:rPr lang="en-CA" sz="135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CA" sz="135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5B9FC6E-5C14-161B-9ADD-1DC0217B037C}"/>
              </a:ext>
            </a:extLst>
          </p:cNvPr>
          <p:cNvSpPr txBox="1">
            <a:spLocks/>
          </p:cNvSpPr>
          <p:nvPr/>
        </p:nvSpPr>
        <p:spPr>
          <a:xfrm>
            <a:off x="7467603" y="112693"/>
            <a:ext cx="1560784" cy="664195"/>
          </a:xfrm>
          <a:prstGeom prst="rect">
            <a:avLst/>
          </a:prstGeom>
          <a:solidFill>
            <a:schemeClr val="accent1">
              <a:tint val="20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 marL="164592" indent="-164592" algn="l" defTabSz="6858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5603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—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7850" indent="-142875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2013" indent="-25603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—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1875" indent="-164592" algn="l" defTabSz="6858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System Font Regular"/>
              <a:buChar char="»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000" b="1"/>
              <a:t>B</a:t>
            </a:r>
            <a:r>
              <a:rPr lang="en-US" sz="1000"/>
              <a:t> - Batch enabled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000" b="1"/>
              <a:t>T</a:t>
            </a:r>
            <a:r>
              <a:rPr lang="en-US" sz="1000"/>
              <a:t> - Tool calling enabled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000" b="1"/>
              <a:t>R</a:t>
            </a:r>
            <a:r>
              <a:rPr lang="en-US" sz="1000"/>
              <a:t> - Reasoning enabled</a:t>
            </a:r>
          </a:p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56553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701D8-BCAA-4A23-44CE-6CDB10EC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19EE9-A2BA-1281-19B3-A5D005790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1" y="797271"/>
            <a:ext cx="8010939" cy="4023362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b="1"/>
              <a:t>Overview of the User Interface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Entry points to our inference service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Motivation behind our development</a:t>
            </a:r>
            <a:endParaRPr lang="en-CA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800" b="1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b="1"/>
              <a:t>ALCF Inference Service Architecture</a:t>
            </a:r>
            <a:endParaRPr lang="en-CA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Overview of the system components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Authentication and authorization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Orchestration and configuration</a:t>
            </a:r>
            <a:endParaRPr lang="en-CA"/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Available models</a:t>
            </a:r>
            <a:endParaRPr lang="en-CA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800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b="1"/>
              <a:t>Capabilities</a:t>
            </a:r>
            <a:r>
              <a:rPr lang="en-US" b="1"/>
              <a:t> and Features</a:t>
            </a:r>
            <a:endParaRPr lang="en-CA" b="1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/>
              </a:rPr>
              <a:t>Latency, scaling, federated endpoints</a:t>
            </a:r>
            <a:endParaRPr lang="en-US"/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Monitoring, production-ready with containers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700"/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b="1"/>
              <a:t>Usage and Examples</a:t>
            </a:r>
            <a:endParaRPr lang="en-CA" b="1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H</a:t>
            </a:r>
            <a:r>
              <a:t>ow to use the API </a:t>
            </a:r>
            <a:r>
              <a:rPr lang="en-CA"/>
              <a:t>(</a:t>
            </a:r>
            <a:r>
              <a:t>Python, </a:t>
            </a:r>
            <a:r>
              <a:rPr err="1"/>
              <a:t>cURL</a:t>
            </a:r>
            <a:r>
              <a:t>, agentic workflows</a:t>
            </a:r>
            <a:r>
              <a:rPr lang="en-CA"/>
              <a:t>) 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How to use the web interface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Science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F5D29F-31DC-CD31-7353-67243F0D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/>
          <a:lstStyle/>
          <a:p>
            <a:pPr marL="0" lvl="0" indent="0">
              <a:buNone/>
            </a:pPr>
            <a:r>
              <a:rPr lang="en-CA" sz="2400">
                <a:latin typeface="Arial"/>
                <a:cs typeface="Arial"/>
              </a:rPr>
              <a:t>Presentation overview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DDA36-8EC4-FD28-3502-70E122F1B2F7}"/>
              </a:ext>
            </a:extLst>
          </p:cNvPr>
          <p:cNvSpPr/>
          <p:nvPr/>
        </p:nvSpPr>
        <p:spPr>
          <a:xfrm>
            <a:off x="552893" y="3687282"/>
            <a:ext cx="6195237" cy="1051737"/>
          </a:xfrm>
          <a:prstGeom prst="rect">
            <a:avLst/>
          </a:prstGeom>
          <a:solidFill>
            <a:srgbClr val="FFFFF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19A774-29B3-7CE7-7802-0C022700A899}"/>
              </a:ext>
            </a:extLst>
          </p:cNvPr>
          <p:cNvSpPr/>
          <p:nvPr/>
        </p:nvSpPr>
        <p:spPr>
          <a:xfrm>
            <a:off x="645927" y="630423"/>
            <a:ext cx="6186377" cy="2114992"/>
          </a:xfrm>
          <a:prstGeom prst="rect">
            <a:avLst/>
          </a:prstGeom>
          <a:solidFill>
            <a:srgbClr val="FFFFF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61FE728D-CE54-F374-F433-2CCAEF640B60}"/>
              </a:ext>
            </a:extLst>
          </p:cNvPr>
          <p:cNvSpPr txBox="1"/>
          <p:nvPr/>
        </p:nvSpPr>
        <p:spPr>
          <a:xfrm>
            <a:off x="2411186" y="4837793"/>
            <a:ext cx="531041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cs typeface="Arial"/>
              </a:rPr>
              <a:t>Documentation</a:t>
            </a:r>
            <a:r>
              <a:rPr lang="en-US" sz="1200">
                <a:cs typeface="Arial"/>
              </a:rPr>
              <a:t>: </a:t>
            </a:r>
            <a:r>
              <a:rPr lang="en-US" sz="1200" u="sng">
                <a:cs typeface="Arial"/>
                <a:hlinkClick r:id="rId2"/>
              </a:rPr>
              <a:t>https://docs.alcf.anl.gov/services/inference-endpoints/</a:t>
            </a:r>
            <a:r>
              <a:rPr lang="en-US" sz="1200"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228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FA08-826B-6930-5C90-6E309BF5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452144-E376-49A5-B5C2-DC1EE34B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4740233"/>
            <a:ext cx="1143000" cy="403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EE601F-ECAC-FFF2-EECA-BB91389C027B}"/>
              </a:ext>
            </a:extLst>
          </p:cNvPr>
          <p:cNvSpPr txBox="1"/>
          <p:nvPr/>
        </p:nvSpPr>
        <p:spPr>
          <a:xfrm>
            <a:off x="410544" y="830285"/>
            <a:ext cx="40290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/>
              <a:t>Dedicated Compute Resources</a:t>
            </a:r>
            <a:r>
              <a:rPr lang="en-US" sz="1400"/>
              <a:t>: Selected LLMs persistently served on dedicated nodes. This bypasses HPC queues and “cold starts”.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8700D-60BC-206F-423C-E0A26C40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8282"/>
          <a:stretch>
            <a:fillRect/>
          </a:stretch>
        </p:blipFill>
        <p:spPr>
          <a:xfrm>
            <a:off x="4439612" y="403267"/>
            <a:ext cx="4581121" cy="1462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8D2FA-6781-EEC1-67DB-F38CA30B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39616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Key capabilities and features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8131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81E26-1CC6-7728-C7BB-103C0AB0F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81BF6B-2DBF-AD73-2043-633E56B24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4740233"/>
            <a:ext cx="1143000" cy="403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E0031B-C3E1-A488-1A40-D0838FED3190}"/>
              </a:ext>
            </a:extLst>
          </p:cNvPr>
          <p:cNvSpPr txBox="1"/>
          <p:nvPr/>
        </p:nvSpPr>
        <p:spPr>
          <a:xfrm>
            <a:off x="410544" y="830285"/>
            <a:ext cx="4029067" cy="29084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/>
              <a:t>Dedicated Compute Resources</a:t>
            </a:r>
            <a:r>
              <a:rPr lang="en-US" sz="1400"/>
              <a:t>: Selected LLMs persistently served on dedicated nodes. This bypasses HPC queues and “cold starts”.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/>
              <a:t>Auto-Scaling and Hot Nodes</a:t>
            </a:r>
            <a:r>
              <a:rPr lang="en-US" sz="1400"/>
              <a:t>: New nodes can dynamically be acquired to accommodate higher traffic. Cold models can be dynamically be loaded and kept hot for 24 hours.</a:t>
            </a:r>
            <a:endParaRPr lang="en-US" sz="1400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45123-A4FB-A012-77E7-4CAD7F5E6D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634"/>
          <a:stretch>
            <a:fillRect/>
          </a:stretch>
        </p:blipFill>
        <p:spPr>
          <a:xfrm>
            <a:off x="4439612" y="403267"/>
            <a:ext cx="4581121" cy="3059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2F646-F203-5859-31B4-218A146A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39616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Key capabilities and features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8102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A03CC-0EB2-CFC6-0B7C-3B1BB5C73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FB2189-0584-F5FB-4ED1-12A9A5B5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4902200"/>
            <a:ext cx="1143000" cy="24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354DE-D8DD-4D7C-A328-EFF7440D9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612" y="403267"/>
            <a:ext cx="4581121" cy="4609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EC17FA-CD91-350C-964A-55F6EB7C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39616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Key capabilities and features</a:t>
            </a:r>
            <a:endParaRPr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85670-8B0B-C8A4-4B87-F363A0C8ECFD}"/>
              </a:ext>
            </a:extLst>
          </p:cNvPr>
          <p:cNvSpPr txBox="1"/>
          <p:nvPr/>
        </p:nvSpPr>
        <p:spPr>
          <a:xfrm>
            <a:off x="410544" y="830285"/>
            <a:ext cx="4029067" cy="45089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/>
              <a:t>Dedicated Compute Resources</a:t>
            </a:r>
            <a:r>
              <a:rPr lang="en-US" sz="1400"/>
              <a:t>: Selected LLMs persistently served on dedicated nodes. This bypasses HPC queues and “cold starts”.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/>
              <a:t>Auto-Scaling and Hot Nodes</a:t>
            </a:r>
            <a:r>
              <a:rPr lang="en-US" sz="1400"/>
              <a:t>: New nodes can dynamically be acquired to accommodate higher traffic. Cold models can be dynamically be loaded and kept hot for 24 hours.</a:t>
            </a:r>
            <a:endParaRPr lang="en-US" sz="1400">
              <a:cs typeface="Arial"/>
            </a:endParaRPr>
          </a:p>
          <a:p>
            <a:pPr marL="171450" indent="-171450">
              <a:buFont typeface="Arial,Sans-Serif" panose="020B0604020202020204" pitchFamily="34" charset="0"/>
              <a:buChar char="•"/>
            </a:pPr>
            <a:endParaRPr lang="en-US" sz="1400">
              <a:cs typeface="Arial"/>
            </a:endParaRPr>
          </a:p>
          <a:p>
            <a:pPr marL="171450" indent="-171450">
              <a:buFont typeface="Arial,Sans-Serif" panose="020B0604020202020204" pitchFamily="34" charset="0"/>
              <a:buChar char="•"/>
            </a:pPr>
            <a:endParaRPr lang="en-US" sz="1400">
              <a:cs typeface="Arial"/>
            </a:endParaRPr>
          </a:p>
          <a:p>
            <a:pPr marL="171450" indent="-171450">
              <a:buFont typeface="Arial,Sans-Serif" panose="020B0604020202020204" pitchFamily="34" charset="0"/>
              <a:buChar char="•"/>
            </a:pPr>
            <a:endParaRPr lang="en-US" sz="1400">
              <a:cs typeface="Arial"/>
            </a:endParaRPr>
          </a:p>
          <a:p>
            <a:pPr marL="171450" indent="-171450">
              <a:buFont typeface="Arial,Sans-Serif" panose="020B0604020202020204" pitchFamily="34" charset="0"/>
              <a:buChar char="•"/>
            </a:pPr>
            <a:endParaRPr lang="en-US" sz="600">
              <a:cs typeface="Arial" panose="020B0604020202020204"/>
            </a:endParaRPr>
          </a:p>
          <a:p>
            <a:pPr marL="171450" indent="-171450">
              <a:buFont typeface="Arial,Sans-Serif" panose="020B0604020202020204" pitchFamily="34" charset="0"/>
              <a:buChar char="•"/>
            </a:pPr>
            <a:r>
              <a:rPr lang="en-US" sz="1400" b="1">
                <a:cs typeface="Arial" panose="020B0604020202020204"/>
              </a:rPr>
              <a:t>Multi-Backend Integration</a:t>
            </a:r>
            <a:r>
              <a:rPr lang="en-US" sz="1400">
                <a:cs typeface="Arial" panose="020B0604020202020204"/>
              </a:rPr>
              <a:t>: Our API can seamlessly route requests to diverse remote hardware, including </a:t>
            </a:r>
            <a:r>
              <a:rPr lang="en-US" sz="1400" err="1">
                <a:cs typeface="Arial" panose="020B0604020202020204"/>
              </a:rPr>
              <a:t>SambaNova</a:t>
            </a:r>
            <a:r>
              <a:rPr lang="en-US" sz="1400">
                <a:cs typeface="Arial" panose="020B0604020202020204"/>
              </a:rPr>
              <a:t> SN40 and Sophia inference clusters.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440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AF3D1-9E48-EB34-1C76-D66F3654F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47CC7A-CAF6-FEB4-AC10-0BF06768BFC7}"/>
              </a:ext>
            </a:extLst>
          </p:cNvPr>
          <p:cNvSpPr txBox="1"/>
          <p:nvPr/>
        </p:nvSpPr>
        <p:spPr>
          <a:xfrm>
            <a:off x="410543" y="745620"/>
            <a:ext cx="58205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/>
              <a:t>Dashboard Monitoring</a:t>
            </a:r>
            <a:r>
              <a:rPr lang="en-US" sz="1400"/>
              <a:t>: A dashboard is available to system administrators and provides various metrics such as recent activities, number of requests and users, token throughput, and latency.</a:t>
            </a:r>
          </a:p>
          <a:p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/>
              <a:t>Current Status</a:t>
            </a:r>
            <a:r>
              <a:rPr lang="en-US" sz="1400"/>
              <a:t>: Over 8.7M requests, over 10 billion tokens generated, can generate ~3,500 tokens per second on a Sophia compute node.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72686-FD90-B376-BE25-D23F48CE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39616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Key capabilities and features</a:t>
            </a:r>
            <a:endParaRPr sz="2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48A0D-78A9-86F2-01C9-B1924FC2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4" y="2330525"/>
            <a:ext cx="7581990" cy="2383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F153E9-9DDC-E4EE-B484-C436C7E08BB5}"/>
              </a:ext>
            </a:extLst>
          </p:cNvPr>
          <p:cNvGrpSpPr/>
          <p:nvPr/>
        </p:nvGrpSpPr>
        <p:grpSpPr>
          <a:xfrm>
            <a:off x="6275903" y="179299"/>
            <a:ext cx="2518513" cy="3145536"/>
            <a:chOff x="6064655" y="114088"/>
            <a:chExt cx="2518513" cy="31455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E15044-0419-7A28-2CF5-C22029456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5537"/>
            <a:stretch>
              <a:fillRect/>
            </a:stretch>
          </p:blipFill>
          <p:spPr>
            <a:xfrm>
              <a:off x="6064655" y="114088"/>
              <a:ext cx="2518513" cy="31455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9EB973-BDFA-02DD-413E-6122EDD7F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9985" y="1086743"/>
              <a:ext cx="1951367" cy="2097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762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3A585-35B5-0785-F72E-157081FBE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1D2143-7802-DBC8-A413-70C822A85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98210"/>
            <a:ext cx="3733803" cy="5046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9AB260-8036-7056-8128-4946EAB73FE7}"/>
              </a:ext>
            </a:extLst>
          </p:cNvPr>
          <p:cNvSpPr txBox="1"/>
          <p:nvPr/>
        </p:nvSpPr>
        <p:spPr>
          <a:xfrm>
            <a:off x="410543" y="800049"/>
            <a:ext cx="4923457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/>
              <a:t>Production Ready:</a:t>
            </a:r>
            <a:r>
              <a:rPr lang="en-US" sz="1400"/>
              <a:t> Container deployment</a:t>
            </a:r>
            <a:endParaRPr lang="en-US" sz="1400">
              <a:cs typeface="Arial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600">
              <a:cs typeface="Arial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>
                <a:cs typeface="Arial" panose="020B0604020202020204"/>
              </a:rPr>
              <a:t>Django application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4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err="1"/>
              <a:t>Gunicorn</a:t>
            </a:r>
            <a:r>
              <a:rPr lang="en-US" sz="1400"/>
              <a:t>/</a:t>
            </a:r>
            <a:r>
              <a:rPr lang="en-US" sz="1400" err="1"/>
              <a:t>Uvicorn</a:t>
            </a:r>
            <a:r>
              <a:rPr lang="en-US" sz="1400"/>
              <a:t> + Nginx</a:t>
            </a:r>
            <a:endParaRPr lang="en-US" sz="1400">
              <a:cs typeface="Arial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CA" sz="4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400"/>
              <a:t>PostgreSQL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CA" sz="400">
              <a:cs typeface="Arial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400"/>
              <a:t>Redis cache management </a:t>
            </a:r>
            <a:endParaRPr lang="en-CA" sz="1400">
              <a:cs typeface="Arial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CA" sz="400">
              <a:cs typeface="Arial" panose="020B0604020202020204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400"/>
              <a:t>Comprehensive logging</a:t>
            </a:r>
            <a:endParaRPr lang="en-CA" sz="1400">
              <a:cs typeface="Arial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CA" sz="4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400"/>
              <a:t>Monitoring with Grafana and Prometheus</a:t>
            </a:r>
            <a:endParaRPr lang="en-CA" sz="1400">
              <a:cs typeface="Arial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CA" sz="4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400"/>
              <a:t>Globus integration</a:t>
            </a: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b="1"/>
              <a:t>Benchmarking</a:t>
            </a:r>
            <a:r>
              <a:rPr lang="en-CA" sz="1400"/>
              <a:t>: Built-in load testing tools</a:t>
            </a:r>
            <a:endParaRPr lang="en-CA" sz="1400">
              <a:cs typeface="Arial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CA" sz="4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400"/>
              <a:t>Request throughput</a:t>
            </a:r>
            <a:endParaRPr lang="en-CA" sz="1400">
              <a:cs typeface="Arial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CA" sz="4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400"/>
              <a:t>Token throughput</a:t>
            </a:r>
            <a:endParaRPr lang="en-CA" sz="1400">
              <a:cs typeface="Arial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CA" sz="40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400"/>
              <a:t>Latency</a:t>
            </a:r>
            <a:endParaRPr lang="en-CA" sz="1400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7A70F-3322-DB86-4C70-38888CE6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39616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Key capabilities and features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527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86DA6-5E61-7B45-F8A5-8F38DE72B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981-6DDE-D31F-596E-146F4497E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1" y="797271"/>
            <a:ext cx="8010939" cy="4023362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b="1"/>
              <a:t>Overview of the User Interface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Entry points to our inference service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Motivation behind our development</a:t>
            </a:r>
            <a:endParaRPr lang="en-CA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800" b="1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b="1"/>
              <a:t>ALCF Inference Service Architecture</a:t>
            </a:r>
            <a:endParaRPr lang="en-CA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Overview of the system components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Authentication and authorization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Orchestration and configuration</a:t>
            </a:r>
            <a:endParaRPr lang="en-CA"/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Available models</a:t>
            </a:r>
            <a:endParaRPr lang="en-CA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800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b="1"/>
              <a:t>Capabilities</a:t>
            </a:r>
            <a:r>
              <a:rPr lang="en-US" b="1"/>
              <a:t> and Features</a:t>
            </a:r>
            <a:endParaRPr lang="en-CA" b="1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/>
              </a:rPr>
              <a:t>Latency, scaling, federated endpoints</a:t>
            </a:r>
            <a:endParaRPr lang="en-US"/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Monitoring, production-ready with containers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700"/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b="1"/>
              <a:t>Usage and Examples</a:t>
            </a:r>
            <a:endParaRPr lang="en-CA" b="1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H</a:t>
            </a:r>
            <a:r>
              <a:t>ow to use the API </a:t>
            </a:r>
            <a:r>
              <a:rPr lang="en-CA"/>
              <a:t>(</a:t>
            </a:r>
            <a:r>
              <a:t>Python, </a:t>
            </a:r>
            <a:r>
              <a:rPr err="1"/>
              <a:t>cURL</a:t>
            </a:r>
            <a:r>
              <a:t>, agentic workflows</a:t>
            </a:r>
            <a:r>
              <a:rPr lang="en-CA"/>
              <a:t>) 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How to use the web interface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Science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171407-0C3D-3765-F137-664F3AC3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/>
          <a:lstStyle/>
          <a:p>
            <a:pPr marL="0" lvl="0" indent="0">
              <a:buNone/>
            </a:pPr>
            <a:r>
              <a:rPr lang="en-CA" sz="2400">
                <a:latin typeface="Arial"/>
                <a:cs typeface="Arial"/>
              </a:rPr>
              <a:t>Presentation overview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175A38-CF5E-1CF0-1A50-4445ACCAA902}"/>
              </a:ext>
            </a:extLst>
          </p:cNvPr>
          <p:cNvSpPr/>
          <p:nvPr/>
        </p:nvSpPr>
        <p:spPr>
          <a:xfrm>
            <a:off x="650357" y="625993"/>
            <a:ext cx="6181947" cy="3058631"/>
          </a:xfrm>
          <a:prstGeom prst="rect">
            <a:avLst/>
          </a:prstGeom>
          <a:solidFill>
            <a:srgbClr val="FFFFF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67C1618C-ED44-25E8-3976-464F8365E119}"/>
              </a:ext>
            </a:extLst>
          </p:cNvPr>
          <p:cNvSpPr txBox="1"/>
          <p:nvPr/>
        </p:nvSpPr>
        <p:spPr>
          <a:xfrm>
            <a:off x="2411186" y="4837793"/>
            <a:ext cx="531041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cs typeface="Arial"/>
              </a:rPr>
              <a:t>Documentation</a:t>
            </a:r>
            <a:r>
              <a:rPr lang="en-US" sz="1200">
                <a:cs typeface="Arial"/>
              </a:rPr>
              <a:t>: </a:t>
            </a:r>
            <a:r>
              <a:rPr lang="en-US" sz="1200" u="sng">
                <a:cs typeface="Arial"/>
                <a:hlinkClick r:id="rId2"/>
              </a:rPr>
              <a:t>https://docs.alcf.anl.gov/services/inference-endpoints/</a:t>
            </a:r>
            <a:r>
              <a:rPr lang="en-US" sz="1200"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8004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Usage: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608"/>
            <a:ext cx="8515350" cy="3269742"/>
          </a:xfrm>
        </p:spPr>
        <p:txBody>
          <a:bodyPr/>
          <a:lstStyle/>
          <a:p>
            <a:pPr lvl="0"/>
            <a:r>
              <a:t>All API requests require a Globus access token using </a:t>
            </a:r>
            <a:r>
              <a:rPr b="1"/>
              <a:t>ANL or ALCF credentials</a:t>
            </a:r>
            <a:r>
              <a:t>.</a:t>
            </a:r>
          </a:p>
          <a:p>
            <a:pPr lvl="0"/>
            <a:r>
              <a:t>Download the helper script: </a:t>
            </a:r>
            <a:r>
              <a:rPr err="1">
                <a:latin typeface="Courier"/>
              </a:rPr>
              <a:t>wget</a:t>
            </a:r>
            <a:r>
              <a:rPr>
                <a:latin typeface="Courier"/>
              </a:rPr>
              <a:t> https://</a:t>
            </a:r>
            <a:r>
              <a:rPr err="1">
                <a:latin typeface="Courier"/>
              </a:rPr>
              <a:t>raw.githubusercontent.com</a:t>
            </a:r>
            <a:r>
              <a:rPr>
                <a:latin typeface="Courier"/>
              </a:rPr>
              <a:t>/</a:t>
            </a:r>
            <a:r>
              <a:rPr err="1">
                <a:latin typeface="Courier"/>
              </a:rPr>
              <a:t>argonne-lcf</a:t>
            </a:r>
            <a:r>
              <a:rPr>
                <a:latin typeface="Courier"/>
              </a:rPr>
              <a:t>/inference-endpoints/main/</a:t>
            </a:r>
            <a:r>
              <a:rPr err="1">
                <a:latin typeface="Courier"/>
              </a:rPr>
              <a:t>inference_auth_token.py</a:t>
            </a:r>
            <a:endParaRPr>
              <a:latin typeface="Courier"/>
            </a:endParaRPr>
          </a:p>
          <a:p>
            <a:pPr lvl="0"/>
            <a:r>
              <a:t>Requires: </a:t>
            </a:r>
            <a:r>
              <a:rPr>
                <a:latin typeface="Courier"/>
              </a:rPr>
              <a:t>pip install globus-</a:t>
            </a:r>
            <a:r>
              <a:rPr err="1">
                <a:latin typeface="Courier"/>
              </a:rPr>
              <a:t>sdk</a:t>
            </a:r>
            <a:endParaRPr>
              <a:latin typeface="Courier"/>
            </a:endParaRPr>
          </a:p>
          <a:p>
            <a:pPr lvl="0"/>
            <a:r>
              <a:rPr b="1"/>
              <a:t>Token Validity</a:t>
            </a:r>
            <a:r>
              <a:t>: 48 hours, but </a:t>
            </a:r>
            <a:r>
              <a:rPr err="1">
                <a:latin typeface="Courier"/>
              </a:rPr>
              <a:t>get_access_token</a:t>
            </a:r>
            <a:r>
              <a:t> auto-refreshes for up to 7 days</a:t>
            </a:r>
          </a:p>
          <a:p>
            <a:pPr lvl="0"/>
            <a:r>
              <a:rPr b="1"/>
              <a:t>Troubleshooting</a:t>
            </a:r>
            <a:r>
              <a:t>: If auth errors occur, visit </a:t>
            </a:r>
            <a:r>
              <a:rPr>
                <a:hlinkClick r:id="rId2"/>
              </a:rPr>
              <a:t>https://app.globus.org/logout</a:t>
            </a:r>
            <a:r>
              <a:t> and re-authenticate with </a:t>
            </a:r>
            <a:r>
              <a:rPr>
                <a:latin typeface="Courier"/>
              </a:rPr>
              <a:t>--force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7DF1F-4A06-E84E-9806-C91752C09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52" y="0"/>
            <a:ext cx="8382000" cy="746522"/>
          </a:xfrm>
        </p:spPr>
        <p:txBody>
          <a:bodyPr/>
          <a:lstStyle/>
          <a:p>
            <a:r>
              <a:rPr lang="en-US"/>
              <a:t>Large Collaboration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6197B4-B17F-4541-AE75-111A6ED2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652" y="1029523"/>
            <a:ext cx="8372901" cy="4016201"/>
          </a:xfrm>
        </p:spPr>
        <p:txBody>
          <a:bodyPr>
            <a:normAutofit/>
          </a:bodyPr>
          <a:lstStyle/>
          <a:p>
            <a:r>
              <a:rPr lang="en-US" sz="1900"/>
              <a:t>Ryan Chard,</a:t>
            </a:r>
            <a:r>
              <a:rPr lang="en-US" sz="1900" b="1"/>
              <a:t> </a:t>
            </a:r>
            <a:r>
              <a:rPr lang="en-US" sz="1900"/>
              <a:t>Nick Saint, Tom Uram, Rajeev Thakur, Ken </a:t>
            </a:r>
            <a:r>
              <a:rPr lang="en-US" sz="1900" err="1"/>
              <a:t>Raffenetti</a:t>
            </a:r>
            <a:r>
              <a:rPr lang="en-US" sz="1900"/>
              <a:t>, Le Chen, Yanfei Guo, Krishna Chetty, Murali Emani, Khalid Hossain, Nathan Nichols, Rachana Ananthakrishnan, Anthony Avarca, Bill Allcock, Tommie Jackson, Ian Foster, Mike Papka, Rick Stevens, ALCF and CELS Operations, Globus, Aurora-GPT, and many more.</a:t>
            </a:r>
            <a:br>
              <a:rPr lang="en-US" sz="1900"/>
            </a:br>
            <a:endParaRPr lang="en-US" sz="1900"/>
          </a:p>
          <a:p>
            <a:r>
              <a:rPr lang="en-US" sz="1900"/>
              <a:t>Joint collaboration with Globus</a:t>
            </a:r>
          </a:p>
          <a:p>
            <a:pPr marL="114300" indent="0">
              <a:buNone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65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Usage: Authentication (Code)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608"/>
            <a:ext cx="8087497" cy="1547520"/>
          </a:xfrm>
        </p:spPr>
        <p:txBody>
          <a:bodyPr vert="horz" lIns="0" tIns="0" rIns="0" bIns="0" rtlCol="0" anchor="t">
            <a:normAutofit/>
          </a:bodyPr>
          <a:lstStyle/>
          <a:p>
            <a:pPr marL="164465" lvl="0" indent="0">
              <a:buNone/>
            </a:pPr>
            <a:r>
              <a:rPr sz="1400" i="1">
                <a:solidFill>
                  <a:srgbClr val="60A0B0"/>
                </a:solidFill>
                <a:latin typeface="Courier"/>
              </a:rPr>
              <a:t># Authenticate (first time or when token expires)</a:t>
            </a:r>
            <a:br>
              <a:rPr sz="1400">
                <a:latin typeface="Courier"/>
              </a:rPr>
            </a:br>
            <a:r>
              <a:rPr sz="1400">
                <a:latin typeface="Courier"/>
              </a:rPr>
              <a:t>python inference_auth_token.py authenticate </a:t>
            </a:r>
            <a:r>
              <a:rPr sz="1400">
                <a:solidFill>
                  <a:srgbClr val="7D9029"/>
                </a:solidFill>
                <a:latin typeface="Courier"/>
              </a:rPr>
              <a:t>--force</a:t>
            </a:r>
            <a:br>
              <a:rPr sz="1400">
                <a:latin typeface="Courier"/>
              </a:rPr>
            </a:br>
            <a:br>
              <a:rPr sz="1400">
                <a:latin typeface="Courier"/>
              </a:rPr>
            </a:br>
            <a:r>
              <a:rPr sz="1400" i="1">
                <a:solidFill>
                  <a:srgbClr val="60A0B0"/>
                </a:solidFill>
                <a:latin typeface="Courier"/>
              </a:rPr>
              <a:t># Get a valid access token</a:t>
            </a:r>
            <a:br>
              <a:rPr sz="1400">
                <a:latin typeface="Courier"/>
              </a:rPr>
            </a:br>
            <a:r>
              <a:rPr sz="1400">
                <a:solidFill>
                  <a:srgbClr val="008000"/>
                </a:solidFill>
                <a:latin typeface="Courier"/>
              </a:rPr>
              <a:t>export</a:t>
            </a:r>
            <a:r>
              <a:rPr sz="1400">
                <a:latin typeface="Courier"/>
              </a:rPr>
              <a:t> </a:t>
            </a:r>
            <a:r>
              <a:rPr sz="1400">
                <a:solidFill>
                  <a:srgbClr val="19177C"/>
                </a:solidFill>
                <a:latin typeface="Courier"/>
              </a:rPr>
              <a:t>MY_TOKEN</a:t>
            </a:r>
            <a:r>
              <a:rPr sz="1400">
                <a:solidFill>
                  <a:srgbClr val="666666"/>
                </a:solidFill>
                <a:latin typeface="Courier"/>
              </a:rPr>
              <a:t>=</a:t>
            </a:r>
            <a:r>
              <a:rPr sz="1400">
                <a:solidFill>
                  <a:srgbClr val="19177C"/>
                </a:solidFill>
                <a:latin typeface="Courier"/>
              </a:rPr>
              <a:t>$(</a:t>
            </a:r>
            <a:r>
              <a:rPr sz="1400">
                <a:latin typeface="Courier"/>
              </a:rPr>
              <a:t>python inference_auth_token.py </a:t>
            </a:r>
            <a:r>
              <a:rPr sz="1400" err="1">
                <a:latin typeface="Courier"/>
              </a:rPr>
              <a:t>get_access_token</a:t>
            </a:r>
            <a:r>
              <a:rPr sz="1400">
                <a:solidFill>
                  <a:srgbClr val="19177C"/>
                </a:solidFill>
                <a:latin typeface="Courier"/>
              </a:rPr>
              <a:t>)</a:t>
            </a:r>
            <a:endParaRPr lang="en-US" sz="1400">
              <a:solidFill>
                <a:srgbClr val="19177C"/>
              </a:solidFill>
              <a:latin typeface="Couri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Checking System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608"/>
            <a:ext cx="8280571" cy="3269742"/>
          </a:xfrm>
        </p:spPr>
        <p:txBody>
          <a:bodyPr/>
          <a:lstStyle/>
          <a:p>
            <a:pPr lvl="0"/>
            <a:r>
              <a:rPr b="1"/>
              <a:t>Check running models and jobs</a:t>
            </a:r>
            <a:r>
              <a:t>: See which models are currently live and available</a:t>
            </a:r>
          </a:p>
          <a:p>
            <a:pPr lvl="0"/>
            <a:r>
              <a:rPr b="1"/>
              <a:t>List all available endpoints</a:t>
            </a:r>
            <a:r>
              <a:t>: Get information about all configured endpoints</a:t>
            </a:r>
          </a:p>
          <a:p>
            <a:pPr lvl="0"/>
            <a:r>
              <a:t>These commands help you understand what’s currently available before making requests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33159-6C6F-81F9-FBA2-D2D9D5F2C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DD74-D585-887D-ABFF-31B76378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Arial"/>
                <a:cs typeface="Arial"/>
              </a:rPr>
              <a:t>Checking </a:t>
            </a:r>
            <a:r>
              <a:rPr lang="en-US">
                <a:latin typeface="Arial"/>
                <a:cs typeface="Arial"/>
              </a:rPr>
              <a:t>RUNNING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BC595-B4A4-5FDD-65DA-CD63F3B06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2" y="1107382"/>
            <a:ext cx="8678306" cy="1199986"/>
          </a:xfrm>
        </p:spPr>
        <p:txBody>
          <a:bodyPr vert="horz" lIns="0" tIns="0" rIns="0" bIns="0" rtlCol="0" anchor="t">
            <a:noAutofit/>
          </a:bodyPr>
          <a:lstStyle/>
          <a:p>
            <a:pPr marL="164465" indent="0">
              <a:buNone/>
            </a:pPr>
            <a:r>
              <a:rPr lang="en-US" sz="1400" i="1">
                <a:solidFill>
                  <a:srgbClr val="60A0B0"/>
                </a:solidFill>
                <a:latin typeface="Courier"/>
              </a:rPr>
              <a:t># Check running jobs and models on the cluster</a:t>
            </a:r>
            <a:br>
              <a:rPr lang="en-US" sz="1400" i="1">
                <a:latin typeface="Courier"/>
              </a:rPr>
            </a:br>
            <a:r>
              <a:rPr lang="en-US" sz="1400" i="1">
                <a:solidFill>
                  <a:srgbClr val="60A0B0"/>
                </a:solidFill>
                <a:latin typeface="Courier"/>
              </a:rPr>
              <a:t>curl </a:t>
            </a:r>
            <a:r>
              <a:rPr lang="en-US" sz="1400">
                <a:solidFill>
                  <a:srgbClr val="7D9029"/>
                </a:solidFill>
                <a:latin typeface="Courier"/>
              </a:rPr>
              <a:t>-X</a:t>
            </a:r>
            <a:r>
              <a:rPr lang="en-US" sz="1400">
                <a:solidFill>
                  <a:srgbClr val="000000"/>
                </a:solidFill>
                <a:latin typeface="Courier"/>
              </a:rPr>
              <a:t> GET 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"https://inference-api.alcf.anl.gov/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resource_server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sophia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/jobs"</a:t>
            </a:r>
            <a:r>
              <a:rPr lang="en-US" sz="1400">
                <a:solidFill>
                  <a:srgbClr val="000000"/>
                </a:solidFill>
                <a:latin typeface="Courier"/>
              </a:rPr>
              <a:t> 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\</a:t>
            </a:r>
            <a:br>
              <a:rPr lang="en-US" sz="1400">
                <a:latin typeface="Courier"/>
              </a:rPr>
            </a:br>
            <a:r>
              <a:rPr lang="en-US" sz="1400">
                <a:solidFill>
                  <a:srgbClr val="902000"/>
                </a:solidFill>
                <a:latin typeface="Courier"/>
              </a:rPr>
              <a:t>-H</a:t>
            </a:r>
            <a:r>
              <a:rPr lang="en-US" sz="1400">
                <a:solidFill>
                  <a:srgbClr val="000000"/>
                </a:solidFill>
                <a:latin typeface="Courier"/>
              </a:rPr>
              <a:t> 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"Authorization: Bearer </a:t>
            </a:r>
            <a:r>
              <a:rPr lang="en-US" sz="1400">
                <a:solidFill>
                  <a:srgbClr val="19177C"/>
                </a:solidFill>
                <a:latin typeface="Courier"/>
              </a:rPr>
              <a:t>$MY_TOKEN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</a:t>
            </a:r>
            <a:endParaRPr lang="en-US" sz="1400">
              <a:latin typeface="Couri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33856-77B3-4B99-7A5A-2C11A8133318}"/>
              </a:ext>
            </a:extLst>
          </p:cNvPr>
          <p:cNvSpPr txBox="1"/>
          <p:nvPr/>
        </p:nvSpPr>
        <p:spPr>
          <a:xfrm>
            <a:off x="389236" y="2470579"/>
            <a:ext cx="8519983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running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[ {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Models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"meta-llama/Llama-4-Scout-17B-16E-Instruct",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Framework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"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vllm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",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Cluster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"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sophia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",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Model Status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"running",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Job ID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"80514.sophia-pbs-01",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Job State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"R",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Host Name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"sophia-gpu-15/0*256",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Job Comments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"Job run at Mon Aug 11 at 20:52 on (sophia-gpu-15:ncpus=256:ngpus=8:mem=1006632960kb)",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Nodes Reserved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"1", 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Walltime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"67:43:56"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}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 , 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queued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[]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, 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others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[]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, 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private-batch-running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[]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,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private-batch-queued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[]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, 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cluster_status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 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free_nodes</a:t>
            </a:r>
            <a:r>
              <a:rPr lang="en-US" sz="1400">
                <a:solidFill>
                  <a:srgbClr val="4070A0"/>
                </a:solidFill>
                <a:latin typeface="Courier"/>
                <a:ea typeface="+mn-lt"/>
                <a:cs typeface="+mn-lt"/>
              </a:rPr>
              <a:t>": 4 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} }</a:t>
            </a:r>
          </a:p>
        </p:txBody>
      </p:sp>
    </p:spTree>
    <p:extLst>
      <p:ext uri="{BB962C8B-B14F-4D97-AF65-F5344CB8AC3E}">
        <p14:creationId xmlns:p14="http://schemas.microsoft.com/office/powerpoint/2010/main" val="376947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FF9C2-5A9F-6D93-88BE-BDA7533B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94-5CB8-07E3-910E-062D96D5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List all available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101D4-EB06-0450-16FE-67A40806E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32" y="1107382"/>
            <a:ext cx="8593354" cy="921959"/>
          </a:xfrm>
        </p:spPr>
        <p:txBody>
          <a:bodyPr vert="horz" lIns="0" tIns="0" rIns="0" bIns="0" rtlCol="0" anchor="t">
            <a:noAutofit/>
          </a:bodyPr>
          <a:lstStyle/>
          <a:p>
            <a:pPr marL="164465" indent="0">
              <a:buNone/>
            </a:pPr>
            <a:r>
              <a:rPr lang="en-US" sz="1400" i="1">
                <a:solidFill>
                  <a:srgbClr val="60A0B0"/>
                </a:solidFill>
                <a:latin typeface="Courier"/>
              </a:rPr>
              <a:t># Check running jobs and models on the cluster</a:t>
            </a:r>
            <a:br>
              <a:rPr lang="en-US" sz="1400" i="1">
                <a:latin typeface="Courier"/>
              </a:rPr>
            </a:br>
            <a:r>
              <a:rPr lang="en-US" sz="1400" i="1">
                <a:solidFill>
                  <a:srgbClr val="60A0B0"/>
                </a:solidFill>
                <a:latin typeface="Courier"/>
              </a:rPr>
              <a:t>curl </a:t>
            </a:r>
            <a:r>
              <a:rPr lang="en-US" sz="1400">
                <a:solidFill>
                  <a:srgbClr val="7D9029"/>
                </a:solidFill>
                <a:latin typeface="Courier"/>
              </a:rPr>
              <a:t>-X</a:t>
            </a:r>
            <a:r>
              <a:rPr lang="en-US" sz="1400">
                <a:solidFill>
                  <a:srgbClr val="000000"/>
                </a:solidFill>
                <a:latin typeface="Courier"/>
              </a:rPr>
              <a:t> GET 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"https://inference-api.alcf.anl.gov/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resource_server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/list-endpoints"</a:t>
            </a:r>
            <a:r>
              <a:rPr lang="en-US" sz="1400">
                <a:solidFill>
                  <a:srgbClr val="000000"/>
                </a:solidFill>
                <a:latin typeface="Courier"/>
              </a:rPr>
              <a:t> 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-H</a:t>
            </a:r>
            <a:r>
              <a:rPr lang="en-US" sz="1400">
                <a:solidFill>
                  <a:srgbClr val="000000"/>
                </a:solidFill>
                <a:latin typeface="Courier"/>
              </a:rPr>
              <a:t> 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"Authorization: Bearer </a:t>
            </a:r>
            <a:r>
              <a:rPr lang="en-US" sz="1400">
                <a:solidFill>
                  <a:srgbClr val="19177C"/>
                </a:solidFill>
                <a:latin typeface="Courier"/>
              </a:rPr>
              <a:t>$MY_TOKEN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</a:t>
            </a:r>
            <a:endParaRPr lang="en-US" sz="1400">
              <a:latin typeface="Couri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94333-3B8E-2BD4-582D-85D26E4BB1A1}"/>
              </a:ext>
            </a:extLst>
          </p:cNvPr>
          <p:cNvSpPr txBox="1"/>
          <p:nvPr/>
        </p:nvSpPr>
        <p:spPr>
          <a:xfrm>
            <a:off x="389236" y="2470579"/>
            <a:ext cx="823423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clusters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sophia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base_url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": "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resource_server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sophia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","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frameworks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vllm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models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": ["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Qwen/QwQ-32B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"],"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endpoints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": {"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chat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": "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vllm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/v1/chat/completions/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","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embedding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": "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vllm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/v1/embeddings/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"}},</a:t>
            </a:r>
            <a:endParaRPr lang="en-US" sz="1400">
              <a:latin typeface="Courier"/>
            </a:endParaRPr>
          </a:p>
          <a:p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 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infinity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": {"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models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[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nvidia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/NV-Embed-v2</a:t>
            </a:r>
            <a:r>
              <a:rPr lang="en-US" sz="1400">
                <a:solidFill>
                  <a:srgbClr val="06287E"/>
                </a:solidFill>
                <a:latin typeface="Courier"/>
                <a:ea typeface="+mn-lt"/>
                <a:cs typeface="+mn-lt"/>
              </a:rPr>
              <a:t>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]}}}}</a:t>
            </a:r>
            <a:r>
              <a:rPr lang="en-US" sz="1400">
                <a:solidFill>
                  <a:srgbClr val="000000"/>
                </a:solidFill>
                <a:latin typeface="Courier"/>
                <a:ea typeface="+mn-lt"/>
                <a:cs typeface="+mn-lt"/>
              </a:rPr>
              <a:t>,"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polaris</a:t>
            </a:r>
            <a:r>
              <a:rPr lang="en-US" sz="1400"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latin typeface="Courier"/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base_url</a:t>
            </a:r>
            <a:r>
              <a:rPr lang="en-US" sz="1400">
                <a:latin typeface="Courier"/>
                <a:ea typeface="+mn-lt"/>
                <a:cs typeface="+mn-lt"/>
              </a:rPr>
              <a:t>": "/</a:t>
            </a:r>
            <a:r>
              <a:rPr lang="en-US" sz="1400" err="1">
                <a:latin typeface="Courier"/>
                <a:ea typeface="+mn-lt"/>
                <a:cs typeface="+mn-lt"/>
              </a:rPr>
              <a:t>resource_server</a:t>
            </a:r>
            <a:r>
              <a:rPr lang="en-US" sz="1400">
                <a:latin typeface="Courier"/>
                <a:ea typeface="+mn-lt"/>
                <a:cs typeface="+mn-lt"/>
              </a:rPr>
              <a:t>/</a:t>
            </a:r>
            <a:r>
              <a:rPr lang="en-US" sz="1400" err="1">
                <a:latin typeface="Courier"/>
                <a:ea typeface="+mn-lt"/>
                <a:cs typeface="+mn-lt"/>
              </a:rPr>
              <a:t>polaris</a:t>
            </a:r>
            <a:r>
              <a:rPr lang="en-US" sz="1400">
                <a:latin typeface="Courier"/>
                <a:ea typeface="+mn-lt"/>
                <a:cs typeface="+mn-lt"/>
              </a:rPr>
              <a:t>","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frameworks</a:t>
            </a:r>
            <a:r>
              <a:rPr lang="en-US" sz="1400"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latin typeface="Courier"/>
                <a:ea typeface="+mn-lt"/>
                <a:cs typeface="+mn-lt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vllm</a:t>
            </a:r>
            <a:r>
              <a:rPr lang="en-US" sz="1400"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latin typeface="Courier"/>
                <a:ea typeface="+mn-lt"/>
                <a:cs typeface="+mn-lt"/>
              </a:rPr>
              <a:t>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models</a:t>
            </a:r>
            <a:r>
              <a:rPr lang="en-US" sz="1400"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[</a:t>
            </a:r>
            <a:r>
              <a:rPr lang="en-US" sz="1400">
                <a:latin typeface="Courier"/>
                <a:ea typeface="+mn-lt"/>
                <a:cs typeface="+mn-lt"/>
              </a:rPr>
              <a:t>"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meta-llama/Meta-Llama-3-70B-Instruct"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],</a:t>
            </a:r>
            <a:r>
              <a:rPr lang="en-US" sz="1400">
                <a:latin typeface="Courier"/>
                <a:ea typeface="+mn-lt"/>
                <a:cs typeface="+mn-lt"/>
              </a:rPr>
              <a:t>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endpoints</a:t>
            </a:r>
            <a:r>
              <a:rPr lang="en-US" sz="1400"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latin typeface="Courier"/>
                <a:ea typeface="+mn-lt"/>
                <a:cs typeface="+mn-lt"/>
              </a:rPr>
              <a:t>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chat</a:t>
            </a:r>
            <a:r>
              <a:rPr lang="en-US" sz="1400">
                <a:latin typeface="Courier"/>
                <a:ea typeface="+mn-lt"/>
                <a:cs typeface="+mn-lt"/>
              </a:rPr>
              <a:t>": "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vllm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/v1/chat/completions/"</a:t>
            </a:r>
            <a:r>
              <a:rPr lang="en-US" sz="1400">
                <a:latin typeface="Courier"/>
                <a:ea typeface="+mn-lt"/>
                <a:cs typeface="+mn-lt"/>
              </a:rPr>
              <a:t>,"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completion</a:t>
            </a:r>
            <a:r>
              <a:rPr lang="en-US" sz="1400"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vllm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/v1/completions/"</a:t>
            </a:r>
            <a:r>
              <a:rPr lang="en-US" sz="1400">
                <a:latin typeface="Courier"/>
                <a:ea typeface="+mn-lt"/>
                <a:cs typeface="+mn-lt"/>
              </a:rPr>
              <a:t>, "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embedding</a:t>
            </a:r>
            <a:r>
              <a:rPr lang="en-US" sz="1400">
                <a:latin typeface="Courier"/>
                <a:ea typeface="+mn-lt"/>
                <a:cs typeface="+mn-lt"/>
              </a:rPr>
              <a:t>":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vllm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/v1/embeddings/"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605081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4A0BC-DB23-EBB8-6522-D336F8105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9794-99E0-C941-53D4-DB5A6648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Chat Completion with cURL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08FBB-65D4-0140-79F0-126BD4CFE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Use the </a:t>
            </a:r>
            <a:r>
              <a:rPr>
                <a:latin typeface="Courier"/>
              </a:rPr>
              <a:t>/v1/chat/completions</a:t>
            </a:r>
            <a:r>
              <a:t> endpoint for interactive queries.</a:t>
            </a:r>
          </a:p>
          <a:p>
            <a:pPr lvl="0"/>
            <a:r>
              <a:t>Provide the model name and a series of messages.</a:t>
            </a:r>
          </a:p>
          <a:p>
            <a:pPr lvl="0"/>
            <a:r>
              <a:t>This is ideal for testing and simple command-line interactions.</a:t>
            </a:r>
          </a:p>
        </p:txBody>
      </p:sp>
    </p:spTree>
    <p:extLst>
      <p:ext uri="{BB962C8B-B14F-4D97-AF65-F5344CB8AC3E}">
        <p14:creationId xmlns:p14="http://schemas.microsoft.com/office/powerpoint/2010/main" val="1505776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F0014-7DC9-3602-5A60-91C926F2A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74741-A105-486F-850A-059C7E81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Chat Completion with cURL (Code)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31031-C1A8-E96E-D8E9-0736D8FBF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>
                <a:latin typeface="Courier"/>
              </a:rPr>
              <a:t>curl </a:t>
            </a:r>
            <a:r>
              <a:rPr>
                <a:solidFill>
                  <a:srgbClr val="7D9029"/>
                </a:solidFill>
                <a:latin typeface="Courier"/>
              </a:rPr>
              <a:t>-X</a:t>
            </a:r>
            <a:r>
              <a:rPr>
                <a:latin typeface="Courier"/>
              </a:rPr>
              <a:t> POST https://inference-api.alcf.anl.gov/resource_server/v1/chat/completions </a:t>
            </a:r>
            <a:r>
              <a:rPr>
                <a:solidFill>
                  <a:srgbClr val="902000"/>
                </a:solidFill>
                <a:latin typeface="Courier"/>
              </a:rPr>
              <a:t>\\</a:t>
            </a:r>
            <a:br/>
            <a:r>
              <a:rPr>
                <a:latin typeface="Courier"/>
              </a:rPr>
              <a:t>      -H </a:t>
            </a:r>
            <a:r>
              <a:rPr>
                <a:solidFill>
                  <a:srgbClr val="4070A0"/>
                </a:solidFill>
                <a:latin typeface="Courier"/>
              </a:rPr>
              <a:t>"Authorization: Bearer </a:t>
            </a:r>
            <a:r>
              <a:rPr>
                <a:solidFill>
                  <a:srgbClr val="19177C"/>
                </a:solidFill>
                <a:latin typeface="Courier"/>
              </a:rPr>
              <a:t>$MY_TOKEN</a:t>
            </a:r>
            <a:r>
              <a:rPr>
                <a:solidFill>
                  <a:srgbClr val="4070A0"/>
                </a:solidFill>
                <a:latin typeface="Courier"/>
              </a:rPr>
              <a:t>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\\</a:t>
            </a:r>
            <a:br/>
            <a:r>
              <a:rPr>
                <a:latin typeface="Courier"/>
              </a:rPr>
              <a:t>      -H </a:t>
            </a:r>
            <a:r>
              <a:rPr>
                <a:solidFill>
                  <a:srgbClr val="4070A0"/>
                </a:solidFill>
                <a:latin typeface="Courier"/>
              </a:rPr>
              <a:t>"Content-Type: application/json"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\\</a:t>
            </a:r>
            <a:br/>
            <a:r>
              <a:rPr>
                <a:latin typeface="Courier"/>
              </a:rPr>
              <a:t>      -d </a:t>
            </a:r>
            <a:r>
              <a:rPr>
                <a:solidFill>
                  <a:srgbClr val="4070A0"/>
                </a:solidFill>
                <a:latin typeface="Courier"/>
              </a:rPr>
              <a:t>'{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      "model": "meta-llama/Meta-Llama-3.1-8B-Instruct",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      "messages": [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        {"role": "user", "content": "Explain Globus Compute in simple terms."}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      ],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      "max_tokens": 150</a:t>
            </a:r>
            <a:br/>
            <a:r>
              <a:rPr>
                <a:solidFill>
                  <a:srgbClr val="4070A0"/>
                </a:solidFill>
                <a:latin typeface="Courier"/>
              </a:rPr>
              <a:t>      }'</a:t>
            </a:r>
          </a:p>
        </p:txBody>
      </p:sp>
    </p:spTree>
    <p:extLst>
      <p:ext uri="{BB962C8B-B14F-4D97-AF65-F5344CB8AC3E}">
        <p14:creationId xmlns:p14="http://schemas.microsoft.com/office/powerpoint/2010/main" val="2737161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1F772-8844-1E32-187B-8D0ABE2B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211B-5387-2AF3-8FD5-E148C3E2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Chat Completion with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4456-A577-677E-A724-B627E2F8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Programmatic access is easy with Python’s </a:t>
            </a:r>
            <a:r>
              <a:rPr>
                <a:latin typeface="Courier"/>
              </a:rPr>
              <a:t>requests</a:t>
            </a:r>
            <a:r>
              <a:t> library.</a:t>
            </a:r>
          </a:p>
          <a:p>
            <a:pPr lvl="0"/>
            <a:r>
              <a:t>This allows for integration into larger applications and workflows.</a:t>
            </a:r>
          </a:p>
          <a:p>
            <a:pPr lvl="0"/>
            <a:r>
              <a:t>Remember to handle the response, which will be in JSON format.</a:t>
            </a:r>
          </a:p>
        </p:txBody>
      </p:sp>
    </p:spTree>
    <p:extLst>
      <p:ext uri="{BB962C8B-B14F-4D97-AF65-F5344CB8AC3E}">
        <p14:creationId xmlns:p14="http://schemas.microsoft.com/office/powerpoint/2010/main" val="4149519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54E55-E957-A912-FF48-CF59F6E9C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6E77-2A2C-B4DA-DD3D-2FCB9DFB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Chat Completion with Python (Code)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3F24-2CB3-170F-6375-EE19A06DE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requests</a:t>
            </a:r>
            <a:br/>
            <a:r>
              <a:rPr b="1">
                <a:solidFill>
                  <a:srgbClr val="008000"/>
                </a:solidFill>
                <a:latin typeface="Courier"/>
              </a:rPr>
              <a:t>from</a:t>
            </a:r>
            <a:r>
              <a:rPr>
                <a:latin typeface="Courier"/>
              </a:rPr>
              <a:t> inference_auth_token </a:t>
            </a: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get_access_token</a:t>
            </a:r>
            <a:br/>
            <a:br/>
            <a:r>
              <a:rPr>
                <a:latin typeface="Courier"/>
              </a:rPr>
              <a:t>access_token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get_access_token()</a:t>
            </a:r>
            <a:br/>
            <a:r>
              <a:rPr>
                <a:latin typeface="Courier"/>
              </a:rPr>
              <a:t>headers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{ </a:t>
            </a:r>
            <a:r>
              <a:rPr>
                <a:solidFill>
                  <a:srgbClr val="4070A0"/>
                </a:solidFill>
                <a:latin typeface="Courier"/>
              </a:rPr>
              <a:t>'Authorization'</a:t>
            </a:r>
            <a:r>
              <a:rPr>
                <a:latin typeface="Courier"/>
              </a:rPr>
              <a:t>: </a:t>
            </a:r>
            <a:r>
              <a:rPr>
                <a:solidFill>
                  <a:srgbClr val="BB6688"/>
                </a:solidFill>
                <a:latin typeface="Courier"/>
              </a:rPr>
              <a:t>f'Bearer </a:t>
            </a:r>
            <a:r>
              <a:rPr>
                <a:solidFill>
                  <a:srgbClr val="4070A0"/>
                </a:solidFill>
                <a:latin typeface="Courier"/>
              </a:rPr>
              <a:t>{</a:t>
            </a:r>
            <a:r>
              <a:rPr>
                <a:latin typeface="Courier"/>
              </a:rPr>
              <a:t>access_token</a:t>
            </a:r>
            <a:r>
              <a:rPr>
                <a:solidFill>
                  <a:srgbClr val="4070A0"/>
                </a:solidFill>
                <a:latin typeface="Courier"/>
              </a:rPr>
              <a:t>}</a:t>
            </a:r>
            <a:r>
              <a:rPr>
                <a:solidFill>
                  <a:srgbClr val="BB6688"/>
                </a:solidFill>
                <a:latin typeface="Courier"/>
              </a:rPr>
              <a:t>'</a:t>
            </a:r>
            <a:r>
              <a:rPr>
                <a:latin typeface="Courier"/>
              </a:rPr>
              <a:t> }</a:t>
            </a:r>
            <a:br/>
            <a:r>
              <a:rPr>
                <a:latin typeface="Courier"/>
              </a:rPr>
              <a:t>url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"https://inference-api.alcf.anl.gov/resource_server/v1/chat/completions"</a:t>
            </a:r>
            <a:br/>
            <a:br/>
            <a:r>
              <a:rPr>
                <a:latin typeface="Courier"/>
              </a:rPr>
              <a:t>payload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4070A0"/>
                </a:solidFill>
                <a:latin typeface="Courier"/>
              </a:rPr>
              <a:t>"model"</a:t>
            </a:r>
            <a:r>
              <a:rPr>
                <a:latin typeface="Courier"/>
              </a:rPr>
              <a:t>: </a:t>
            </a:r>
            <a:r>
              <a:rPr>
                <a:solidFill>
                  <a:srgbClr val="4070A0"/>
                </a:solidFill>
                <a:latin typeface="Courier"/>
              </a:rPr>
              <a:t>"meta-llama/Meta-Llama-3.1-8B-Instruct"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4070A0"/>
                </a:solidFill>
                <a:latin typeface="Courier"/>
              </a:rPr>
              <a:t>"messages"</a:t>
            </a:r>
            <a:r>
              <a:rPr>
                <a:latin typeface="Courier"/>
              </a:rPr>
              <a:t>: [{</a:t>
            </a:r>
            <a:r>
              <a:rPr>
                <a:solidFill>
                  <a:srgbClr val="4070A0"/>
                </a:solidFill>
                <a:latin typeface="Courier"/>
              </a:rPr>
              <a:t>"role"</a:t>
            </a:r>
            <a:r>
              <a:rPr>
                <a:latin typeface="Courier"/>
              </a:rPr>
              <a:t>: </a:t>
            </a:r>
            <a:r>
              <a:rPr>
                <a:solidFill>
                  <a:srgbClr val="4070A0"/>
                </a:solidFill>
                <a:latin typeface="Courier"/>
              </a:rPr>
              <a:t>"user"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"content"</a:t>
            </a:r>
            <a:r>
              <a:rPr>
                <a:latin typeface="Courier"/>
              </a:rPr>
              <a:t>: </a:t>
            </a:r>
            <a:r>
              <a:rPr>
                <a:solidFill>
                  <a:srgbClr val="4070A0"/>
                </a:solidFill>
                <a:latin typeface="Courier"/>
              </a:rPr>
              <a:t>"Explain Globus Compute in simple terms."</a:t>
            </a:r>
            <a:r>
              <a:rPr>
                <a:latin typeface="Courier"/>
              </a:rPr>
              <a:t>}]</a:t>
            </a:r>
            <a:br/>
            <a:r>
              <a:rPr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response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requests.post(url, headers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headers, json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payload)</a:t>
            </a:r>
            <a:br/>
            <a:r>
              <a:rPr>
                <a:solidFill>
                  <a:srgbClr val="008000"/>
                </a:solidFill>
                <a:latin typeface="Courier"/>
              </a:rPr>
              <a:t>print</a:t>
            </a:r>
            <a:r>
              <a:rPr>
                <a:latin typeface="Courier"/>
              </a:rPr>
              <a:t>(response.json())</a:t>
            </a:r>
          </a:p>
        </p:txBody>
      </p:sp>
    </p:spTree>
    <p:extLst>
      <p:ext uri="{BB962C8B-B14F-4D97-AF65-F5344CB8AC3E}">
        <p14:creationId xmlns:p14="http://schemas.microsoft.com/office/powerpoint/2010/main" val="721978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Using the OpenAI SDK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endpoints are compatible with the official OpenAI Python library.</a:t>
            </a:r>
          </a:p>
          <a:p>
            <a:pPr lvl="0"/>
            <a:r>
              <a:t>Set the </a:t>
            </a:r>
            <a:r>
              <a:rPr>
                <a:latin typeface="Courier"/>
              </a:rPr>
              <a:t>api_key</a:t>
            </a:r>
            <a:r>
              <a:t> to your access token and the </a:t>
            </a:r>
            <a:r>
              <a:rPr>
                <a:latin typeface="Courier"/>
              </a:rPr>
              <a:t>base_url</a:t>
            </a:r>
            <a:r>
              <a:t> to the ALCF endpoint.</a:t>
            </a:r>
          </a:p>
          <a:p>
            <a:pPr lvl="0"/>
            <a:r>
              <a:t>This provides a familiar and powerful interface for interacting with the models.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Using the OpenAI SDK (Code)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608"/>
            <a:ext cx="7979375" cy="3269742"/>
          </a:xfrm>
        </p:spPr>
        <p:txBody>
          <a:bodyPr vert="horz" lIns="0" tIns="0" rIns="0" bIns="0" rtlCol="0" anchor="t">
            <a:normAutofit/>
          </a:bodyPr>
          <a:lstStyle/>
          <a:p>
            <a:pPr marL="164465" lvl="0" indent="0">
              <a:buNone/>
            </a:pPr>
            <a:r>
              <a:rPr lang="en-US" sz="1400" b="1">
                <a:solidFill>
                  <a:srgbClr val="008000"/>
                </a:solidFill>
                <a:latin typeface="Courier"/>
              </a:rPr>
              <a:t>from</a:t>
            </a:r>
            <a:r>
              <a:rPr lang="en-US" sz="1400">
                <a:latin typeface="Courier"/>
              </a:rPr>
              <a:t> </a:t>
            </a:r>
            <a:r>
              <a:rPr lang="en-US" sz="1400" err="1">
                <a:latin typeface="Courier"/>
              </a:rPr>
              <a:t>openai</a:t>
            </a:r>
            <a:r>
              <a:rPr lang="en-US" sz="1400">
                <a:latin typeface="Courier"/>
              </a:rPr>
              <a:t> </a:t>
            </a:r>
            <a:r>
              <a:rPr lang="en-US" sz="1400" b="1">
                <a:solidFill>
                  <a:srgbClr val="008000"/>
                </a:solidFill>
                <a:latin typeface="Courier"/>
              </a:rPr>
              <a:t>import</a:t>
            </a:r>
            <a:r>
              <a:rPr lang="en-US" sz="1400">
                <a:latin typeface="Courier"/>
              </a:rPr>
              <a:t> OpenAI</a:t>
            </a:r>
            <a:br>
              <a:rPr lang="en-US" sz="1400">
                <a:latin typeface="Courier"/>
              </a:rPr>
            </a:br>
            <a:r>
              <a:rPr lang="en-US" sz="1400" b="1">
                <a:solidFill>
                  <a:srgbClr val="008000"/>
                </a:solidFill>
                <a:latin typeface="Courier"/>
              </a:rPr>
              <a:t>from</a:t>
            </a:r>
            <a:r>
              <a:rPr lang="en-US" sz="1400">
                <a:latin typeface="Courier"/>
              </a:rPr>
              <a:t> </a:t>
            </a:r>
            <a:r>
              <a:rPr lang="en-US" sz="1400" err="1">
                <a:latin typeface="Courier"/>
              </a:rPr>
              <a:t>inference_auth_token</a:t>
            </a:r>
            <a:r>
              <a:rPr lang="en-US" sz="1400">
                <a:latin typeface="Courier"/>
              </a:rPr>
              <a:t> </a:t>
            </a:r>
            <a:r>
              <a:rPr lang="en-US" sz="1400" b="1">
                <a:solidFill>
                  <a:srgbClr val="008000"/>
                </a:solidFill>
                <a:latin typeface="Courier"/>
              </a:rPr>
              <a:t>import</a:t>
            </a:r>
            <a:r>
              <a:rPr lang="en-US" sz="1400">
                <a:latin typeface="Courier"/>
              </a:rPr>
              <a:t> </a:t>
            </a:r>
            <a:r>
              <a:rPr lang="en-US" sz="1400" err="1">
                <a:latin typeface="Courier"/>
              </a:rPr>
              <a:t>get_access_token</a:t>
            </a:r>
            <a:br>
              <a:rPr lang="en-US" sz="1400">
                <a:latin typeface="Courier"/>
              </a:rPr>
            </a:b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client 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latin typeface="Courier"/>
              </a:rPr>
              <a:t> OpenAI(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  </a:t>
            </a:r>
            <a:r>
              <a:rPr lang="en-US" sz="1400" err="1">
                <a:latin typeface="Courier"/>
              </a:rPr>
              <a:t>api_key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 err="1">
                <a:latin typeface="Courier"/>
              </a:rPr>
              <a:t>get_access_token</a:t>
            </a:r>
            <a:r>
              <a:rPr lang="en-US" sz="1400">
                <a:latin typeface="Courier"/>
              </a:rPr>
              <a:t>(),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  </a:t>
            </a:r>
            <a:r>
              <a:rPr lang="en-US" sz="1400" err="1">
                <a:latin typeface="Courier"/>
              </a:rPr>
              <a:t>base_url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"https://inference-api.alcf.anl.gov/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resource_server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sophia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vllm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/v1"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)</a:t>
            </a:r>
            <a:br>
              <a:rPr lang="en-US" sz="1400">
                <a:latin typeface="Courier"/>
              </a:rPr>
            </a:b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response 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latin typeface="Courier"/>
              </a:rPr>
              <a:t> </a:t>
            </a:r>
            <a:r>
              <a:rPr lang="en-US" sz="1400" err="1">
                <a:latin typeface="Courier"/>
              </a:rPr>
              <a:t>client.chat.completions.create</a:t>
            </a:r>
            <a:r>
              <a:rPr lang="en-US" sz="1400">
                <a:latin typeface="Courier"/>
              </a:rPr>
              <a:t>(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  model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"meta-llama/Meta-Llama-3.1-8B-Instruct"</a:t>
            </a:r>
            <a:r>
              <a:rPr lang="en-US" sz="1400">
                <a:latin typeface="Courier"/>
              </a:rPr>
              <a:t>,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  messages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latin typeface="Courier"/>
              </a:rPr>
              <a:t>[{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"role"</a:t>
            </a:r>
            <a:r>
              <a:rPr lang="en-US" sz="1400">
                <a:latin typeface="Courier"/>
              </a:rPr>
              <a:t>: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"user"</a:t>
            </a:r>
            <a:r>
              <a:rPr lang="en-US" sz="1400">
                <a:latin typeface="Courier"/>
              </a:rPr>
              <a:t>,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"content"</a:t>
            </a:r>
            <a:r>
              <a:rPr lang="en-US" sz="1400">
                <a:latin typeface="Courier"/>
              </a:rPr>
              <a:t>: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"Explain quantum computing"</a:t>
            </a:r>
            <a:r>
              <a:rPr lang="en-US" sz="1400">
                <a:latin typeface="Courier"/>
              </a:rPr>
              <a:t>}]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)</a:t>
            </a:r>
            <a:br>
              <a:rPr lang="en-US" sz="1400">
                <a:latin typeface="Courier"/>
              </a:rPr>
            </a:br>
            <a:r>
              <a:rPr lang="en-US" sz="1400">
                <a:solidFill>
                  <a:srgbClr val="008000"/>
                </a:solidFill>
                <a:latin typeface="Courier"/>
              </a:rPr>
              <a:t>print</a:t>
            </a:r>
            <a:r>
              <a:rPr lang="en-US" sz="1400">
                <a:latin typeface="Courier"/>
              </a:rPr>
              <a:t>(response)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SambaNova AI System in the lab">
            <a:extLst>
              <a:ext uri="{FF2B5EF4-FFF2-40B4-BE49-F238E27FC236}">
                <a16:creationId xmlns:a16="http://schemas.microsoft.com/office/drawing/2014/main" id="{CB91CE44-F4B5-DA62-1A80-ADBA0C4C1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" t="3043" r="15977" b="-223"/>
          <a:stretch>
            <a:fillRect/>
          </a:stretch>
        </p:blipFill>
        <p:spPr bwMode="auto">
          <a:xfrm>
            <a:off x="1369475" y="634167"/>
            <a:ext cx="2870629" cy="201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ALCF's Cerebras CS-2 system. (Image: Argonne National Laboratory)">
            <a:extLst>
              <a:ext uri="{FF2B5EF4-FFF2-40B4-BE49-F238E27FC236}">
                <a16:creationId xmlns:a16="http://schemas.microsoft.com/office/drawing/2014/main" id="{FA067A33-F78C-7CF2-CF83-1B681E7DA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t="9619" r="134" b="481"/>
          <a:stretch>
            <a:fillRect/>
          </a:stretch>
        </p:blipFill>
        <p:spPr bwMode="auto">
          <a:xfrm>
            <a:off x="4907868" y="633078"/>
            <a:ext cx="3089676" cy="202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F7D57C-0100-4DB5-1EC6-056D60772D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11" r="-294" b="10446"/>
          <a:stretch>
            <a:fillRect/>
          </a:stretch>
        </p:blipFill>
        <p:spPr>
          <a:xfrm>
            <a:off x="1368382" y="2782814"/>
            <a:ext cx="2871812" cy="1940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A78DDF-E505-9AEC-AB79-B6C6AEA80ADC}"/>
              </a:ext>
            </a:extLst>
          </p:cNvPr>
          <p:cNvSpPr txBox="1"/>
          <p:nvPr/>
        </p:nvSpPr>
        <p:spPr>
          <a:xfrm>
            <a:off x="2192958" y="4406487"/>
            <a:ext cx="12266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>
                <a:solidFill>
                  <a:srgbClr val="FFFF00"/>
                </a:solidFill>
              </a:rPr>
              <a:t>NVIDIA B200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3174B-1AB2-4BB9-CBB3-945E8DCEF061}"/>
              </a:ext>
            </a:extLst>
          </p:cNvPr>
          <p:cNvSpPr txBox="1"/>
          <p:nvPr/>
        </p:nvSpPr>
        <p:spPr>
          <a:xfrm>
            <a:off x="1923780" y="2388188"/>
            <a:ext cx="23952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err="1"/>
              <a:t>SambaNova</a:t>
            </a:r>
            <a:r>
              <a:rPr lang="en-US" sz="1350" b="1"/>
              <a:t> SN40L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AFFA45-CD9C-C18A-6A7A-8D344A2CA7F1}"/>
              </a:ext>
            </a:extLst>
          </p:cNvPr>
          <p:cNvSpPr txBox="1"/>
          <p:nvPr/>
        </p:nvSpPr>
        <p:spPr>
          <a:xfrm>
            <a:off x="5722489" y="2351509"/>
            <a:ext cx="1377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err="1">
                <a:solidFill>
                  <a:srgbClr val="FFFF00"/>
                </a:solidFill>
              </a:rPr>
              <a:t>Cerebras</a:t>
            </a:r>
            <a:r>
              <a:rPr lang="en-US" sz="1350" b="1">
                <a:solidFill>
                  <a:srgbClr val="FFFF00"/>
                </a:solidFill>
              </a:rPr>
              <a:t> CS-3</a:t>
            </a:r>
          </a:p>
        </p:txBody>
      </p:sp>
      <p:pic>
        <p:nvPicPr>
          <p:cNvPr id="1026" name="Picture 2" descr="Polaris | Argonne Leadership Computing Facility">
            <a:extLst>
              <a:ext uri="{FF2B5EF4-FFF2-40B4-BE49-F238E27FC236}">
                <a16:creationId xmlns:a16="http://schemas.microsoft.com/office/drawing/2014/main" id="{4080FE2F-3709-B7CF-8416-6066F8533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-839" r="78" b="5425"/>
          <a:stretch>
            <a:fillRect/>
          </a:stretch>
        </p:blipFill>
        <p:spPr bwMode="auto">
          <a:xfrm>
            <a:off x="4905085" y="2762615"/>
            <a:ext cx="3097461" cy="195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DA6F95-B43F-51E7-3E24-F5808C3D31A3}"/>
              </a:ext>
            </a:extLst>
          </p:cNvPr>
          <p:cNvSpPr txBox="1"/>
          <p:nvPr/>
        </p:nvSpPr>
        <p:spPr>
          <a:xfrm>
            <a:off x="6409962" y="4428736"/>
            <a:ext cx="15925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>
                <a:solidFill>
                  <a:srgbClr val="FFFF00"/>
                </a:solidFill>
              </a:rPr>
              <a:t>Sophia A100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DB772D-A992-C2AC-7984-7A98A197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/>
          <a:lstStyle/>
          <a:p>
            <a:r>
              <a:rPr lang="en-CA" sz="2000">
                <a:latin typeface="Arial"/>
                <a:cs typeface="Arial"/>
              </a:rPr>
              <a:t>ALCF is Deploying diverse inference systems for science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7614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Vision Language Model (VLM)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Send image data along with text prompts to Vision Language Models.</a:t>
            </a:r>
          </a:p>
          <a:p>
            <a:pPr lvl="0"/>
            <a:r>
              <a:t>The image must be base64 encoded.</a:t>
            </a:r>
          </a:p>
          <a:p>
            <a:pPr lvl="0"/>
            <a:r>
              <a:t>This enables powerful multi-modal analysis of visual data.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Vision Language Model (VLM) (Code)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126" y="1118966"/>
            <a:ext cx="8767117" cy="3640444"/>
          </a:xfrm>
        </p:spPr>
        <p:txBody>
          <a:bodyPr vert="horz" lIns="0" tIns="0" rIns="0" bIns="0" rtlCol="0" anchor="t">
            <a:noAutofit/>
          </a:bodyPr>
          <a:lstStyle/>
          <a:p>
            <a:pPr marL="164465" lvl="0" indent="0">
              <a:buNone/>
            </a:pPr>
            <a:r>
              <a:rPr lang="en-US" sz="1000" b="1">
                <a:solidFill>
                  <a:srgbClr val="008000"/>
                </a:solidFill>
                <a:latin typeface="Courier"/>
              </a:rPr>
              <a:t>from</a:t>
            </a:r>
            <a:r>
              <a:rPr lang="en-US" sz="1000">
                <a:latin typeface="Courier"/>
              </a:rPr>
              <a:t> </a:t>
            </a:r>
            <a:r>
              <a:rPr lang="en-US" sz="1000" err="1">
                <a:latin typeface="Courier"/>
              </a:rPr>
              <a:t>openai</a:t>
            </a:r>
            <a:r>
              <a:rPr lang="en-US" sz="1000">
                <a:latin typeface="Courier"/>
              </a:rPr>
              <a:t> </a:t>
            </a:r>
            <a:r>
              <a:rPr lang="en-US" sz="1000" b="1">
                <a:solidFill>
                  <a:srgbClr val="008000"/>
                </a:solidFill>
                <a:latin typeface="Courier"/>
              </a:rPr>
              <a:t>import</a:t>
            </a:r>
            <a:r>
              <a:rPr lang="en-US" sz="1000">
                <a:latin typeface="Courier"/>
              </a:rPr>
              <a:t> OpenAI</a:t>
            </a:r>
            <a:br>
              <a:rPr lang="en-US" sz="1000">
                <a:latin typeface="Courier"/>
              </a:rPr>
            </a:br>
            <a:r>
              <a:rPr lang="en-US" sz="1000" b="1">
                <a:solidFill>
                  <a:srgbClr val="008000"/>
                </a:solidFill>
                <a:latin typeface="Courier"/>
              </a:rPr>
              <a:t>import</a:t>
            </a:r>
            <a:r>
              <a:rPr lang="en-US" sz="1000">
                <a:latin typeface="Courier"/>
              </a:rPr>
              <a:t> base64</a:t>
            </a:r>
            <a:br>
              <a:rPr lang="en-US" sz="1000">
                <a:latin typeface="Courier"/>
              </a:rPr>
            </a:br>
            <a:r>
              <a:rPr lang="en-US" sz="1000" b="1">
                <a:solidFill>
                  <a:srgbClr val="008000"/>
                </a:solidFill>
                <a:latin typeface="Courier"/>
              </a:rPr>
              <a:t>from</a:t>
            </a:r>
            <a:r>
              <a:rPr lang="en-US" sz="1000">
                <a:latin typeface="Courier"/>
              </a:rPr>
              <a:t> </a:t>
            </a:r>
            <a:r>
              <a:rPr lang="en-US" sz="1000" err="1">
                <a:latin typeface="Courier"/>
              </a:rPr>
              <a:t>inference_auth_token</a:t>
            </a:r>
            <a:r>
              <a:rPr lang="en-US" sz="1000">
                <a:latin typeface="Courier"/>
              </a:rPr>
              <a:t> </a:t>
            </a:r>
            <a:r>
              <a:rPr lang="en-US" sz="1000" b="1">
                <a:solidFill>
                  <a:srgbClr val="008000"/>
                </a:solidFill>
                <a:latin typeface="Courier"/>
              </a:rPr>
              <a:t>import</a:t>
            </a:r>
            <a:r>
              <a:rPr lang="en-US" sz="1000">
                <a:latin typeface="Courier"/>
              </a:rPr>
              <a:t> </a:t>
            </a:r>
            <a:r>
              <a:rPr lang="en-US" sz="1000" err="1">
                <a:latin typeface="Courier"/>
              </a:rPr>
              <a:t>get_access_token</a:t>
            </a:r>
            <a:br>
              <a:rPr lang="en-US" sz="1000">
                <a:latin typeface="Courier"/>
              </a:rPr>
            </a:b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client </a:t>
            </a:r>
            <a:r>
              <a:rPr lang="en-US" sz="10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000">
                <a:latin typeface="Courier"/>
              </a:rPr>
              <a:t> OpenAI(</a:t>
            </a: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    </a:t>
            </a:r>
            <a:r>
              <a:rPr lang="en-US" sz="1000" err="1">
                <a:latin typeface="Courier"/>
              </a:rPr>
              <a:t>api_key</a:t>
            </a:r>
            <a:r>
              <a:rPr lang="en-US" sz="10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000" err="1">
                <a:latin typeface="Courier"/>
              </a:rPr>
              <a:t>get_access_token</a:t>
            </a:r>
            <a:r>
              <a:rPr lang="en-US" sz="1000">
                <a:latin typeface="Courier"/>
              </a:rPr>
              <a:t>(), </a:t>
            </a: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    </a:t>
            </a:r>
            <a:r>
              <a:rPr lang="en-US" sz="1000" err="1">
                <a:latin typeface="Courier"/>
              </a:rPr>
              <a:t>base_url</a:t>
            </a:r>
            <a:r>
              <a:rPr lang="en-US" sz="10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"https://inference-api.alcf.anl.gov/</a:t>
            </a:r>
            <a:r>
              <a:rPr lang="en-US" sz="1000" err="1">
                <a:solidFill>
                  <a:srgbClr val="4070A0"/>
                </a:solidFill>
                <a:latin typeface="Courier"/>
              </a:rPr>
              <a:t>resource_server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000" err="1">
                <a:solidFill>
                  <a:srgbClr val="4070A0"/>
                </a:solidFill>
                <a:latin typeface="Courier"/>
              </a:rPr>
              <a:t>sophia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/</a:t>
            </a:r>
            <a:r>
              <a:rPr lang="en-US" sz="1000" err="1">
                <a:solidFill>
                  <a:srgbClr val="4070A0"/>
                </a:solidFill>
                <a:latin typeface="Courier"/>
              </a:rPr>
              <a:t>vllm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/v1"</a:t>
            </a: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)</a:t>
            </a:r>
            <a:br>
              <a:rPr lang="en-US" sz="1000">
                <a:latin typeface="Courier"/>
              </a:rPr>
            </a:br>
            <a:br>
              <a:rPr lang="en-US" sz="1000">
                <a:latin typeface="Courier"/>
              </a:rPr>
            </a:br>
            <a:r>
              <a:rPr lang="en-US" sz="1000" i="1">
                <a:solidFill>
                  <a:srgbClr val="60A0B0"/>
                </a:solidFill>
                <a:latin typeface="Courier"/>
              </a:rPr>
              <a:t># Function to encode image to base64</a:t>
            </a:r>
            <a:br>
              <a:rPr lang="en-US" sz="1000">
                <a:latin typeface="Courier"/>
              </a:rPr>
            </a:br>
            <a:r>
              <a:rPr lang="en-US" sz="1000" b="1">
                <a:solidFill>
                  <a:srgbClr val="007020"/>
                </a:solidFill>
                <a:latin typeface="Courier"/>
              </a:rPr>
              <a:t>def</a:t>
            </a:r>
            <a:r>
              <a:rPr lang="en-US" sz="1000">
                <a:latin typeface="Courier"/>
              </a:rPr>
              <a:t> </a:t>
            </a:r>
            <a:r>
              <a:rPr lang="en-US" sz="1000" err="1">
                <a:latin typeface="Courier"/>
              </a:rPr>
              <a:t>encode_image</a:t>
            </a:r>
            <a:r>
              <a:rPr lang="en-US" sz="1000">
                <a:latin typeface="Courier"/>
              </a:rPr>
              <a:t>(</a:t>
            </a:r>
            <a:r>
              <a:rPr lang="en-US" sz="1000" err="1">
                <a:latin typeface="Courier"/>
              </a:rPr>
              <a:t>image_path</a:t>
            </a:r>
            <a:r>
              <a:rPr lang="en-US" sz="1000">
                <a:latin typeface="Courier"/>
              </a:rPr>
              <a:t>):</a:t>
            </a: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    </a:t>
            </a:r>
            <a:r>
              <a:rPr lang="en-US" sz="1000" b="1">
                <a:solidFill>
                  <a:srgbClr val="007020"/>
                </a:solidFill>
                <a:latin typeface="Courier"/>
              </a:rPr>
              <a:t>with</a:t>
            </a:r>
            <a:r>
              <a:rPr lang="en-US" sz="1000">
                <a:latin typeface="Courier"/>
              </a:rPr>
              <a:t> </a:t>
            </a:r>
            <a:r>
              <a:rPr lang="en-US" sz="1000">
                <a:solidFill>
                  <a:srgbClr val="008000"/>
                </a:solidFill>
                <a:latin typeface="Courier"/>
              </a:rPr>
              <a:t>open</a:t>
            </a:r>
            <a:r>
              <a:rPr lang="en-US" sz="1000">
                <a:latin typeface="Courier"/>
              </a:rPr>
              <a:t>(</a:t>
            </a:r>
            <a:r>
              <a:rPr lang="en-US" sz="1000" err="1">
                <a:latin typeface="Courier"/>
              </a:rPr>
              <a:t>image_path</a:t>
            </a:r>
            <a:r>
              <a:rPr lang="en-US" sz="1000">
                <a:latin typeface="Courier"/>
              </a:rPr>
              <a:t>, 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000" err="1">
                <a:solidFill>
                  <a:srgbClr val="4070A0"/>
                </a:solidFill>
                <a:latin typeface="Courier"/>
              </a:rPr>
              <a:t>rb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000">
                <a:latin typeface="Courier"/>
              </a:rPr>
              <a:t>) </a:t>
            </a:r>
            <a:r>
              <a:rPr lang="en-US" sz="1000" b="1">
                <a:solidFill>
                  <a:srgbClr val="008000"/>
                </a:solidFill>
                <a:latin typeface="Courier"/>
              </a:rPr>
              <a:t>as</a:t>
            </a:r>
            <a:r>
              <a:rPr lang="en-US" sz="1000">
                <a:latin typeface="Courier"/>
              </a:rPr>
              <a:t> </a:t>
            </a:r>
            <a:r>
              <a:rPr lang="en-US" sz="1000" err="1">
                <a:latin typeface="Courier"/>
              </a:rPr>
              <a:t>image_file</a:t>
            </a:r>
            <a:r>
              <a:rPr lang="en-US" sz="1000">
                <a:latin typeface="Courier"/>
              </a:rPr>
              <a:t>:</a:t>
            </a: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        </a:t>
            </a:r>
            <a:r>
              <a:rPr lang="en-US" sz="1000" b="1">
                <a:solidFill>
                  <a:srgbClr val="007020"/>
                </a:solidFill>
                <a:latin typeface="Courier"/>
              </a:rPr>
              <a:t>return</a:t>
            </a:r>
            <a:r>
              <a:rPr lang="en-US" sz="1000">
                <a:latin typeface="Courier"/>
              </a:rPr>
              <a:t> base64.b64encode(</a:t>
            </a:r>
            <a:r>
              <a:rPr lang="en-US" sz="1000" err="1">
                <a:latin typeface="Courier"/>
              </a:rPr>
              <a:t>image_file.read</a:t>
            </a:r>
            <a:r>
              <a:rPr lang="en-US" sz="1000">
                <a:latin typeface="Courier"/>
              </a:rPr>
              <a:t>()).decode(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'utf-8'</a:t>
            </a:r>
            <a:r>
              <a:rPr lang="en-US" sz="1000">
                <a:latin typeface="Courier"/>
              </a:rPr>
              <a:t>)</a:t>
            </a:r>
            <a:br>
              <a:rPr lang="en-US" sz="1000">
                <a:latin typeface="Courier"/>
              </a:rPr>
            </a:b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base64_image </a:t>
            </a:r>
            <a:r>
              <a:rPr lang="en-US" sz="10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000">
                <a:latin typeface="Courier"/>
              </a:rPr>
              <a:t> </a:t>
            </a:r>
            <a:r>
              <a:rPr lang="en-US" sz="1000" err="1">
                <a:latin typeface="Courier"/>
              </a:rPr>
              <a:t>encode_image</a:t>
            </a:r>
            <a:r>
              <a:rPr lang="en-US" sz="1000">
                <a:latin typeface="Courier"/>
              </a:rPr>
              <a:t>(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"scientific_diagram.png"</a:t>
            </a:r>
            <a:r>
              <a:rPr lang="en-US" sz="1000">
                <a:latin typeface="Courier"/>
              </a:rPr>
              <a:t>)</a:t>
            </a:r>
            <a:br>
              <a:rPr lang="en-US" sz="1000">
                <a:latin typeface="Courier"/>
              </a:rPr>
            </a:b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response </a:t>
            </a:r>
            <a:r>
              <a:rPr lang="en-US" sz="10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000">
                <a:latin typeface="Courier"/>
              </a:rPr>
              <a:t> </a:t>
            </a:r>
            <a:r>
              <a:rPr lang="en-US" sz="1000" err="1">
                <a:latin typeface="Courier"/>
              </a:rPr>
              <a:t>client.chat.completions.create</a:t>
            </a:r>
            <a:r>
              <a:rPr lang="en-US" sz="1000">
                <a:latin typeface="Courier"/>
              </a:rPr>
              <a:t>(</a:t>
            </a: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    model</a:t>
            </a:r>
            <a:r>
              <a:rPr lang="en-US" sz="10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"Qwen/Qwen2-VL-72B-Instruct"</a:t>
            </a:r>
            <a:r>
              <a:rPr lang="en-US" sz="1000">
                <a:latin typeface="Courier"/>
              </a:rPr>
              <a:t>,</a:t>
            </a: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    messages</a:t>
            </a:r>
            <a:r>
              <a:rPr lang="en-US" sz="10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000">
                <a:latin typeface="Courier"/>
              </a:rPr>
              <a:t>[{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"role"</a:t>
            </a:r>
            <a:r>
              <a:rPr lang="en-US" sz="1000">
                <a:latin typeface="Courier"/>
              </a:rPr>
              <a:t>: 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"user"</a:t>
            </a:r>
            <a:r>
              <a:rPr lang="en-US" sz="1000">
                <a:latin typeface="Courier"/>
              </a:rPr>
              <a:t>, 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"content"</a:t>
            </a:r>
            <a:r>
              <a:rPr lang="en-US" sz="1000">
                <a:latin typeface="Courier"/>
              </a:rPr>
              <a:t>: [</a:t>
            </a: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        {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"type"</a:t>
            </a:r>
            <a:r>
              <a:rPr lang="en-US" sz="1000">
                <a:latin typeface="Courier"/>
              </a:rPr>
              <a:t>: 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"text"</a:t>
            </a:r>
            <a:r>
              <a:rPr lang="en-US" sz="1000">
                <a:latin typeface="Courier"/>
              </a:rPr>
              <a:t>, 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"text"</a:t>
            </a:r>
            <a:r>
              <a:rPr lang="en-US" sz="1000">
                <a:latin typeface="Courier"/>
              </a:rPr>
              <a:t>: 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"Describe this scientific diagram"</a:t>
            </a:r>
            <a:r>
              <a:rPr lang="en-US" sz="1000">
                <a:latin typeface="Courier"/>
              </a:rPr>
              <a:t>},</a:t>
            </a: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        {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"type"</a:t>
            </a:r>
            <a:r>
              <a:rPr lang="en-US" sz="1000">
                <a:latin typeface="Courier"/>
              </a:rPr>
              <a:t>: 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000" err="1">
                <a:solidFill>
                  <a:srgbClr val="4070A0"/>
                </a:solidFill>
                <a:latin typeface="Courier"/>
              </a:rPr>
              <a:t>image_url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000">
                <a:latin typeface="Courier"/>
              </a:rPr>
              <a:t>, 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000" err="1">
                <a:solidFill>
                  <a:srgbClr val="4070A0"/>
                </a:solidFill>
                <a:latin typeface="Courier"/>
              </a:rPr>
              <a:t>image_url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000">
                <a:latin typeface="Courier"/>
              </a:rPr>
              <a:t>: {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000" err="1">
                <a:solidFill>
                  <a:srgbClr val="4070A0"/>
                </a:solidFill>
                <a:latin typeface="Courier"/>
              </a:rPr>
              <a:t>url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000">
                <a:latin typeface="Courier"/>
              </a:rPr>
              <a:t>: </a:t>
            </a:r>
            <a:r>
              <a:rPr lang="en-US" sz="1000" err="1">
                <a:solidFill>
                  <a:srgbClr val="BB6688"/>
                </a:solidFill>
                <a:latin typeface="Courier"/>
              </a:rPr>
              <a:t>f"data:image</a:t>
            </a:r>
            <a:r>
              <a:rPr lang="en-US" sz="1000">
                <a:solidFill>
                  <a:srgbClr val="BB6688"/>
                </a:solidFill>
                <a:latin typeface="Courier"/>
              </a:rPr>
              <a:t>/png;base64,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{</a:t>
            </a:r>
            <a:r>
              <a:rPr lang="en-US" sz="1000">
                <a:latin typeface="Courier"/>
              </a:rPr>
              <a:t>base64_image</a:t>
            </a:r>
            <a:r>
              <a:rPr lang="en-US" sz="1000">
                <a:solidFill>
                  <a:srgbClr val="4070A0"/>
                </a:solidFill>
                <a:latin typeface="Courier"/>
              </a:rPr>
              <a:t>}</a:t>
            </a:r>
            <a:r>
              <a:rPr lang="en-US" sz="1000">
                <a:solidFill>
                  <a:srgbClr val="BB6688"/>
                </a:solidFill>
                <a:latin typeface="Courier"/>
              </a:rPr>
              <a:t>"</a:t>
            </a:r>
            <a:r>
              <a:rPr lang="en-US" sz="1000">
                <a:latin typeface="Courier"/>
              </a:rPr>
              <a:t>}}</a:t>
            </a: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    ]}]</a:t>
            </a:r>
            <a:br>
              <a:rPr lang="en-US" sz="1000">
                <a:latin typeface="Courier"/>
              </a:rPr>
            </a:br>
            <a:r>
              <a:rPr lang="en-US" sz="100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Embedding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Generate numerical representations (embeddings) of text for tasks like semantic search or clustering.</a:t>
            </a:r>
          </a:p>
          <a:p>
            <a:pPr lvl="0"/>
            <a:r>
              <a:t>Use the </a:t>
            </a:r>
            <a:r>
              <a:rPr>
                <a:latin typeface="Courier"/>
              </a:rPr>
              <a:t>/embeddings</a:t>
            </a:r>
            <a:r>
              <a:t> endpoint. Note that some models may use a different framework endpoint (e.g. </a:t>
            </a:r>
            <a:r>
              <a:rPr>
                <a:latin typeface="Courier"/>
              </a:rPr>
              <a:t>infinity</a:t>
            </a:r>
            <a:r>
              <a:t>).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Embedding Models (Code)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010"/>
            <a:ext cx="8539290" cy="3269742"/>
          </a:xfrm>
        </p:spPr>
        <p:txBody>
          <a:bodyPr vert="horz" lIns="0" tIns="0" rIns="0" bIns="0" rtlCol="0" anchor="t">
            <a:noAutofit/>
          </a:bodyPr>
          <a:lstStyle/>
          <a:p>
            <a:pPr marL="164465" lvl="0" indent="0">
              <a:buNone/>
            </a:pPr>
            <a:r>
              <a:rPr lang="en-US" sz="1400" b="1">
                <a:solidFill>
                  <a:srgbClr val="008000"/>
                </a:solidFill>
                <a:latin typeface="Courier"/>
              </a:rPr>
              <a:t>from</a:t>
            </a:r>
            <a:r>
              <a:rPr lang="en-US" sz="1400">
                <a:latin typeface="Courier"/>
              </a:rPr>
              <a:t> </a:t>
            </a:r>
            <a:r>
              <a:rPr lang="en-US" sz="1400" err="1">
                <a:latin typeface="Courier"/>
              </a:rPr>
              <a:t>openai</a:t>
            </a:r>
            <a:r>
              <a:rPr lang="en-US" sz="1400">
                <a:latin typeface="Courier"/>
              </a:rPr>
              <a:t> </a:t>
            </a:r>
            <a:r>
              <a:rPr lang="en-US" sz="1400" b="1">
                <a:solidFill>
                  <a:srgbClr val="008000"/>
                </a:solidFill>
                <a:latin typeface="Courier"/>
              </a:rPr>
              <a:t>import</a:t>
            </a:r>
            <a:r>
              <a:rPr lang="en-US" sz="1400">
                <a:latin typeface="Courier"/>
              </a:rPr>
              <a:t> OpenAI</a:t>
            </a:r>
            <a:br>
              <a:rPr lang="en-US" sz="1400">
                <a:latin typeface="Courier"/>
              </a:rPr>
            </a:br>
            <a:r>
              <a:rPr lang="en-US" sz="1400" b="1">
                <a:solidFill>
                  <a:srgbClr val="008000"/>
                </a:solidFill>
                <a:latin typeface="Courier"/>
              </a:rPr>
              <a:t>from</a:t>
            </a:r>
            <a:r>
              <a:rPr lang="en-US" sz="1400">
                <a:latin typeface="Courier"/>
              </a:rPr>
              <a:t> </a:t>
            </a:r>
            <a:r>
              <a:rPr lang="en-US" sz="1400" err="1">
                <a:latin typeface="Courier"/>
              </a:rPr>
              <a:t>inference_auth_token</a:t>
            </a:r>
            <a:r>
              <a:rPr lang="en-US" sz="1400">
                <a:latin typeface="Courier"/>
              </a:rPr>
              <a:t> </a:t>
            </a:r>
            <a:r>
              <a:rPr lang="en-US" sz="1400" b="1">
                <a:solidFill>
                  <a:srgbClr val="008000"/>
                </a:solidFill>
                <a:latin typeface="Courier"/>
              </a:rPr>
              <a:t>import</a:t>
            </a:r>
            <a:r>
              <a:rPr lang="en-US" sz="1400">
                <a:latin typeface="Courier"/>
              </a:rPr>
              <a:t> </a:t>
            </a:r>
            <a:r>
              <a:rPr lang="en-US" sz="1400" err="1">
                <a:latin typeface="Courier"/>
              </a:rPr>
              <a:t>get_access_token</a:t>
            </a:r>
            <a:br>
              <a:rPr lang="en-US" sz="1400">
                <a:latin typeface="Courier"/>
              </a:rPr>
            </a:b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client 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latin typeface="Courier"/>
              </a:rPr>
              <a:t> OpenAI(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  </a:t>
            </a:r>
            <a:r>
              <a:rPr lang="en-US" sz="1400" err="1">
                <a:latin typeface="Courier"/>
              </a:rPr>
              <a:t>api_key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 err="1">
                <a:latin typeface="Courier"/>
              </a:rPr>
              <a:t>get_access_token</a:t>
            </a:r>
            <a:r>
              <a:rPr lang="en-US" sz="1400">
                <a:latin typeface="Courier"/>
              </a:rPr>
              <a:t>(),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  </a:t>
            </a:r>
            <a:r>
              <a:rPr lang="en-US" sz="1400" i="1">
                <a:solidFill>
                  <a:srgbClr val="60A0B0"/>
                </a:solidFill>
                <a:latin typeface="Courier"/>
              </a:rPr>
              <a:t># Note the different base URL for this embedding model framework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  base_url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"https://inference-api.alcf.anl.gov/resource_server/sophia/vllm/v1"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)</a:t>
            </a:r>
            <a:br>
              <a:rPr lang="en-US" sz="1400">
                <a:latin typeface="Courier"/>
              </a:rPr>
            </a:b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embedding 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latin typeface="Courier"/>
              </a:rPr>
              <a:t> </a:t>
            </a:r>
            <a:r>
              <a:rPr lang="en-US" sz="1400" err="1">
                <a:latin typeface="Courier"/>
              </a:rPr>
              <a:t>client.embeddings.create</a:t>
            </a:r>
            <a:r>
              <a:rPr lang="en-US" sz="1400">
                <a:latin typeface="Courier"/>
              </a:rPr>
              <a:t>(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model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nvidia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/NV-Embed-v2"</a:t>
            </a:r>
            <a:r>
              <a:rPr lang="en-US" sz="1400">
                <a:latin typeface="Courier"/>
              </a:rPr>
              <a:t>,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</a:t>
            </a:r>
            <a:r>
              <a:rPr lang="en-US" sz="1400">
                <a:solidFill>
                  <a:srgbClr val="008000"/>
                </a:solidFill>
                <a:latin typeface="Courier"/>
              </a:rPr>
              <a:t>input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"The food was delicious and the waiter was friendly."</a:t>
            </a:r>
            <a:r>
              <a:rPr lang="en-US" sz="1400">
                <a:latin typeface="Courier"/>
              </a:rPr>
              <a:t>,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</a:t>
            </a:r>
            <a:r>
              <a:rPr lang="en-US" sz="1400" err="1">
                <a:latin typeface="Courier"/>
              </a:rPr>
              <a:t>encoding_format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"float"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)</a:t>
            </a:r>
            <a:br>
              <a:rPr lang="en-US" sz="1400">
                <a:latin typeface="Courier"/>
              </a:rPr>
            </a:br>
            <a:r>
              <a:rPr lang="en-US" sz="1400">
                <a:solidFill>
                  <a:srgbClr val="008000"/>
                </a:solidFill>
                <a:latin typeface="Courier"/>
              </a:rPr>
              <a:t>print</a:t>
            </a:r>
            <a:r>
              <a:rPr lang="en-US" sz="1400">
                <a:latin typeface="Courier"/>
              </a:rPr>
              <a:t>(embedding)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Building an Agent with LangGraph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Combine LLMs with custom tools to create powerful, automated agents.</a:t>
            </a:r>
          </a:p>
          <a:p>
            <a:pPr lvl="0"/>
            <a:r>
              <a:t>LangGraph’s </a:t>
            </a:r>
            <a:r>
              <a:rPr>
                <a:latin typeface="Courier"/>
              </a:rPr>
              <a:t>create_react_agent</a:t>
            </a:r>
            <a:r>
              <a:t> can build an agent that uses tools to answer questions.</a:t>
            </a:r>
          </a:p>
          <a:p>
            <a:pPr lvl="0"/>
            <a:r>
              <a:t>This example creates a chemistry agent that can look up molecule structures.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528"/>
            <a:ext cx="8382000" cy="746522"/>
          </a:xfrm>
        </p:spPr>
        <p:txBody>
          <a:bodyPr/>
          <a:lstStyle/>
          <a:p>
            <a:pPr marL="0" lvl="0" indent="0">
              <a:buNone/>
            </a:pPr>
            <a:r>
              <a:t>Example: Building an Agent with LangGraph (Code)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7677"/>
            <a:ext cx="8392553" cy="3709951"/>
          </a:xfrm>
        </p:spPr>
        <p:txBody>
          <a:bodyPr vert="horz" lIns="0" tIns="0" rIns="0" bIns="0" rtlCol="0" anchor="t">
            <a:normAutofit fontScale="62500" lnSpcReduction="20000"/>
          </a:bodyPr>
          <a:lstStyle/>
          <a:p>
            <a:pPr marL="164465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from</a:t>
            </a:r>
            <a:r>
              <a:rPr>
                <a:latin typeface="Courier"/>
              </a:rPr>
              <a:t> </a:t>
            </a:r>
            <a:r>
              <a:rPr err="1">
                <a:latin typeface="Courier"/>
              </a:rPr>
              <a:t>langchain_openai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</a:t>
            </a:r>
            <a:r>
              <a:rPr err="1">
                <a:latin typeface="Courier"/>
              </a:rPr>
              <a:t>ChatOpenAI</a:t>
            </a:r>
            <a:br>
              <a:rPr>
                <a:latin typeface="Courier"/>
              </a:rPr>
            </a:br>
            <a:r>
              <a:rPr b="1">
                <a:solidFill>
                  <a:srgbClr val="008000"/>
                </a:solidFill>
                <a:latin typeface="Courier"/>
              </a:rPr>
              <a:t>from</a:t>
            </a:r>
            <a:r>
              <a:rPr>
                <a:latin typeface="Courier"/>
              </a:rPr>
              <a:t> </a:t>
            </a:r>
            <a:r>
              <a:rPr err="1">
                <a:latin typeface="Courier"/>
              </a:rPr>
              <a:t>langchain_core.tools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tool</a:t>
            </a:r>
            <a:br>
              <a:rPr>
                <a:latin typeface="Courier"/>
              </a:rPr>
            </a:br>
            <a:r>
              <a:rPr b="1">
                <a:solidFill>
                  <a:srgbClr val="008000"/>
                </a:solidFill>
                <a:latin typeface="Courier"/>
              </a:rPr>
              <a:t>from</a:t>
            </a:r>
            <a:r>
              <a:rPr>
                <a:latin typeface="Courier"/>
              </a:rPr>
              <a:t> </a:t>
            </a:r>
            <a:r>
              <a:rPr err="1">
                <a:latin typeface="Courier"/>
              </a:rPr>
              <a:t>langgraph.prebuilt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</a:t>
            </a:r>
            <a:r>
              <a:rPr err="1">
                <a:latin typeface="Courier"/>
              </a:rPr>
              <a:t>create_react_agent</a:t>
            </a:r>
            <a:br>
              <a:rPr>
                <a:latin typeface="Courier"/>
              </a:rPr>
            </a:b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</a:t>
            </a:r>
            <a:r>
              <a:rPr err="1">
                <a:latin typeface="Courier"/>
              </a:rPr>
              <a:t>pubchempy</a:t>
            </a:r>
            <a:br>
              <a:rPr>
                <a:latin typeface="Courier"/>
              </a:rPr>
            </a:br>
            <a:endParaRPr lang="en-US">
              <a:latin typeface="Courier"/>
            </a:endParaRPr>
          </a:p>
          <a:p>
            <a:pPr marL="164465" indent="0">
              <a:buNone/>
            </a:pPr>
            <a:r>
              <a:rPr lang="en-US" err="1">
                <a:latin typeface="Courier"/>
              </a:rPr>
              <a:t>llm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lang="en-US" err="1">
                <a:latin typeface="Courier"/>
              </a:rPr>
              <a:t>ChatOpenAI</a:t>
            </a:r>
            <a:r>
              <a:rPr>
                <a:latin typeface="Courier"/>
              </a:rPr>
              <a:t>(</a:t>
            </a:r>
            <a:r>
              <a:rPr lang="en-US">
                <a:latin typeface="Courier"/>
              </a:rPr>
              <a:t> </a:t>
            </a:r>
            <a:r>
              <a:rPr lang="en-US">
                <a:solidFill>
                  <a:srgbClr val="000000"/>
                </a:solidFill>
                <a:latin typeface="Courier"/>
              </a:rPr>
              <a:t> </a:t>
            </a:r>
            <a:r>
              <a:rPr lang="en-US" sz="1700" i="1">
                <a:solidFill>
                  <a:srgbClr val="60A0B0"/>
                </a:solidFill>
                <a:latin typeface="Courier"/>
              </a:rPr>
              <a:t># Initialize Model</a:t>
            </a:r>
            <a:br>
              <a:rPr lang="en-US" sz="1700" i="1">
                <a:latin typeface="Courier"/>
              </a:rPr>
            </a:br>
            <a:r>
              <a:rPr>
                <a:latin typeface="Courier"/>
              </a:rPr>
              <a:t>    model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"meta-llama/</a:t>
            </a:r>
            <a:r>
              <a:rPr lang="en-US">
                <a:solidFill>
                  <a:srgbClr val="4070A0"/>
                </a:solidFill>
                <a:latin typeface="Courier"/>
              </a:rPr>
              <a:t>Meta-Llama-3.3-70B-Instruct</a:t>
            </a:r>
            <a:r>
              <a:rPr>
                <a:solidFill>
                  <a:srgbClr val="4070A0"/>
                </a:solidFill>
                <a:latin typeface="Courier"/>
              </a:rPr>
              <a:t>"</a:t>
            </a:r>
            <a:r>
              <a:rPr>
                <a:latin typeface="Courier"/>
              </a:rPr>
              <a:t>,</a:t>
            </a:r>
            <a:br>
              <a:rPr>
                <a:latin typeface="Courier"/>
              </a:rPr>
            </a:br>
            <a:r>
              <a:rPr>
                <a:latin typeface="Courier"/>
              </a:rPr>
              <a:t>    </a:t>
            </a:r>
            <a:r>
              <a:rPr err="1">
                <a:latin typeface="Courier"/>
              </a:rPr>
              <a:t>base_url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"https://inference-api.alcf.anl.gov/</a:t>
            </a:r>
            <a:r>
              <a:rPr err="1">
                <a:solidFill>
                  <a:srgbClr val="4070A0"/>
                </a:solidFill>
                <a:latin typeface="Courier"/>
              </a:rPr>
              <a:t>resource_server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 err="1">
                <a:solidFill>
                  <a:srgbClr val="4070A0"/>
                </a:solidFill>
                <a:latin typeface="Courier"/>
              </a:rPr>
              <a:t>sophia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 err="1">
                <a:solidFill>
                  <a:srgbClr val="4070A0"/>
                </a:solidFill>
                <a:latin typeface="Courier"/>
              </a:rPr>
              <a:t>vllm</a:t>
            </a:r>
            <a:r>
              <a:rPr>
                <a:solidFill>
                  <a:srgbClr val="4070A0"/>
                </a:solidFill>
                <a:latin typeface="Courier"/>
              </a:rPr>
              <a:t>/v1"</a:t>
            </a:r>
            <a:r>
              <a:rPr>
                <a:latin typeface="Courier"/>
              </a:rPr>
              <a:t>,</a:t>
            </a:r>
            <a:br>
              <a:rPr>
                <a:latin typeface="Courier"/>
              </a:rPr>
            </a:br>
            <a:r>
              <a:rPr>
                <a:latin typeface="Courier"/>
              </a:rPr>
              <a:t>    </a:t>
            </a:r>
            <a:r>
              <a:rPr lang="en-US" err="1">
                <a:latin typeface="Courier"/>
              </a:rPr>
              <a:t>api_key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 lang="en-US" err="1">
                <a:latin typeface="Courier"/>
              </a:rPr>
              <a:t>get_access_token</a:t>
            </a:r>
            <a:r>
              <a:rPr>
                <a:latin typeface="Courier"/>
              </a:rPr>
              <a:t>()</a:t>
            </a:r>
            <a:br>
              <a:rPr>
                <a:latin typeface="Courier"/>
              </a:rPr>
            </a:br>
            <a:r>
              <a:rPr>
                <a:latin typeface="Courier"/>
              </a:rPr>
              <a:t>)</a:t>
            </a:r>
            <a:br>
              <a:rPr>
                <a:latin typeface="Courier"/>
              </a:rPr>
            </a:br>
            <a:endParaRPr lang="en-US">
              <a:latin typeface="Courier"/>
            </a:endParaRPr>
          </a:p>
          <a:p>
            <a:pPr marL="164465" indent="0">
              <a:buNone/>
            </a:pPr>
            <a:r>
              <a:rPr>
                <a:solidFill>
                  <a:srgbClr val="7D9029"/>
                </a:solidFill>
                <a:latin typeface="Courier"/>
              </a:rPr>
              <a:t>@tool</a:t>
            </a:r>
            <a:r>
              <a:rPr lang="en-US">
                <a:solidFill>
                  <a:srgbClr val="7D9029"/>
                </a:solidFill>
                <a:latin typeface="Courier"/>
              </a:rPr>
              <a:t> </a:t>
            </a:r>
            <a:r>
              <a:rPr lang="en-US" i="1">
                <a:solidFill>
                  <a:srgbClr val="60A0B0"/>
                </a:solidFill>
                <a:latin typeface="Courier"/>
              </a:rPr>
              <a:t># Define Tool</a:t>
            </a:r>
            <a:r>
              <a:rPr lang="en-US">
                <a:solidFill>
                  <a:srgbClr val="7D9029"/>
                </a:solidFill>
                <a:latin typeface="Courier"/>
              </a:rPr>
              <a:t> </a:t>
            </a:r>
            <a:br>
              <a:rPr lang="en-US">
                <a:latin typeface="Courier"/>
              </a:rPr>
            </a:br>
            <a:r>
              <a:rPr b="1">
                <a:solidFill>
                  <a:srgbClr val="007020"/>
                </a:solidFill>
                <a:latin typeface="Courier"/>
              </a:rPr>
              <a:t>def</a:t>
            </a:r>
            <a:r>
              <a:rPr>
                <a:latin typeface="Courier"/>
              </a:rPr>
              <a:t> </a:t>
            </a:r>
            <a:r>
              <a:rPr err="1">
                <a:latin typeface="Courier"/>
              </a:rPr>
              <a:t>molecule_name_to_smiles</a:t>
            </a:r>
            <a:r>
              <a:rPr>
                <a:latin typeface="Courier"/>
              </a:rPr>
              <a:t>(name: </a:t>
            </a:r>
            <a:r>
              <a:rPr>
                <a:solidFill>
                  <a:srgbClr val="008000"/>
                </a:solidFill>
                <a:latin typeface="Courier"/>
              </a:rPr>
              <a:t>str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666666"/>
                </a:solidFill>
                <a:latin typeface="Courier"/>
              </a:rPr>
              <a:t>-&gt;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8000"/>
                </a:solidFill>
                <a:latin typeface="Courier"/>
              </a:rPr>
              <a:t>str</a:t>
            </a:r>
            <a:r>
              <a:rPr>
                <a:latin typeface="Courier"/>
              </a:rPr>
              <a:t>:</a:t>
            </a:r>
            <a:br>
              <a:rPr>
                <a:latin typeface="Courier"/>
              </a:rPr>
            </a:br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"""Convert a molecule name to its SMILES format."""</a:t>
            </a:r>
            <a:br>
              <a:rPr>
                <a:latin typeface="Courier"/>
              </a:rPr>
            </a:br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</a:t>
            </a:r>
            <a:r>
              <a:rPr err="1">
                <a:latin typeface="Courier"/>
              </a:rPr>
              <a:t>pubchempy.get_compounds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08000"/>
                </a:solidFill>
                <a:latin typeface="Courier"/>
              </a:rPr>
              <a:t>str</a:t>
            </a:r>
            <a:r>
              <a:rPr>
                <a:latin typeface="Courier"/>
              </a:rPr>
              <a:t>(name), </a:t>
            </a:r>
            <a:r>
              <a:rPr>
                <a:solidFill>
                  <a:srgbClr val="4070A0"/>
                </a:solidFill>
                <a:latin typeface="Courier"/>
              </a:rPr>
              <a:t>"name"</a:t>
            </a:r>
            <a:r>
              <a:rPr>
                <a:latin typeface="Courier"/>
              </a:rPr>
              <a:t>)[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].</a:t>
            </a:r>
            <a:r>
              <a:rPr lang="en-US" err="1">
                <a:latin typeface="Courier"/>
              </a:rPr>
              <a:t>canonical_smiles</a:t>
            </a:r>
            <a:br>
              <a:rPr>
                <a:latin typeface="Courier"/>
              </a:rPr>
            </a:br>
            <a:br>
              <a:rPr>
                <a:latin typeface="Courier"/>
              </a:rPr>
            </a:br>
            <a:r>
              <a:rPr lang="en-US" err="1">
                <a:latin typeface="Courier"/>
              </a:rPr>
              <a:t>chem_graph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err="1">
                <a:latin typeface="Courier"/>
              </a:rPr>
              <a:t>create_react_agent</a:t>
            </a:r>
            <a:r>
              <a:rPr>
                <a:latin typeface="Courier"/>
              </a:rPr>
              <a:t>(</a:t>
            </a:r>
            <a:r>
              <a:rPr err="1">
                <a:latin typeface="Courier"/>
              </a:rPr>
              <a:t>llm</a:t>
            </a:r>
            <a:r>
              <a:rPr>
                <a:latin typeface="Courier"/>
              </a:rPr>
              <a:t>, tools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[</a:t>
            </a:r>
            <a:r>
              <a:rPr err="1">
                <a:latin typeface="Courier"/>
              </a:rPr>
              <a:t>molecule_name_to_smiles</a:t>
            </a:r>
            <a:r>
              <a:rPr>
                <a:latin typeface="Courier"/>
              </a:rPr>
              <a:t>])</a:t>
            </a:r>
            <a:r>
              <a:rPr lang="en-US">
                <a:latin typeface="Courier"/>
              </a:rPr>
              <a:t> </a:t>
            </a:r>
            <a:r>
              <a:rPr lang="en-US" i="1">
                <a:solidFill>
                  <a:srgbClr val="60A0B0"/>
                </a:solidFill>
                <a:latin typeface="Courier"/>
              </a:rPr>
              <a:t># Create Agent</a:t>
            </a:r>
            <a:br>
              <a:rPr lang="en-US" i="1">
                <a:latin typeface="Courier"/>
              </a:rPr>
            </a:br>
            <a:r>
              <a:rPr>
                <a:latin typeface="Courier"/>
              </a:rPr>
              <a:t>inputs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{</a:t>
            </a:r>
            <a:r>
              <a:rPr>
                <a:solidFill>
                  <a:srgbClr val="4070A0"/>
                </a:solidFill>
                <a:latin typeface="Courier"/>
              </a:rPr>
              <a:t>"messages"</a:t>
            </a:r>
            <a:r>
              <a:rPr>
                <a:latin typeface="Courier"/>
              </a:rPr>
              <a:t>: [(</a:t>
            </a:r>
            <a:r>
              <a:rPr>
                <a:solidFill>
                  <a:srgbClr val="4070A0"/>
                </a:solidFill>
                <a:latin typeface="Courier"/>
              </a:rPr>
              <a:t>"user"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"What is the SMILES string for Carbon Dioxide?"</a:t>
            </a:r>
            <a:r>
              <a:rPr>
                <a:latin typeface="Courier"/>
              </a:rPr>
              <a:t>)]}</a:t>
            </a:r>
            <a:br>
              <a:rPr>
                <a:latin typeface="Courier"/>
              </a:rPr>
            </a:br>
            <a:endParaRPr lang="en-US">
              <a:solidFill>
                <a:srgbClr val="000000"/>
              </a:solidFill>
              <a:latin typeface="Courier"/>
            </a:endParaRPr>
          </a:p>
          <a:p>
            <a:pPr marL="164465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for</a:t>
            </a:r>
            <a:r>
              <a:rPr>
                <a:latin typeface="Courier"/>
              </a:rPr>
              <a:t> s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</a:t>
            </a:r>
            <a:r>
              <a:rPr err="1">
                <a:latin typeface="Courier"/>
              </a:rPr>
              <a:t>chem_graph.stream</a:t>
            </a:r>
            <a:r>
              <a:rPr>
                <a:latin typeface="Courier"/>
              </a:rPr>
              <a:t>(inputs, </a:t>
            </a:r>
            <a:r>
              <a:rPr err="1">
                <a:latin typeface="Courier"/>
              </a:rPr>
              <a:t>stream_mode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solidFill>
                  <a:srgbClr val="4070A0"/>
                </a:solidFill>
                <a:latin typeface="Courier"/>
              </a:rPr>
              <a:t>"values"</a:t>
            </a:r>
            <a:r>
              <a:rPr>
                <a:latin typeface="Courier"/>
              </a:rPr>
              <a:t>):</a:t>
            </a:r>
            <a:r>
              <a:rPr lang="en-US">
                <a:latin typeface="Courier"/>
              </a:rPr>
              <a:t> </a:t>
            </a:r>
            <a:r>
              <a:rPr lang="en-US" i="1">
                <a:solidFill>
                  <a:srgbClr val="60A0B0"/>
                </a:solidFill>
                <a:latin typeface="Courier"/>
              </a:rPr>
              <a:t># Call Local Tool + Remote Model</a:t>
            </a:r>
            <a:br>
              <a:rPr lang="en-US" i="1">
                <a:latin typeface="Courier"/>
              </a:rPr>
            </a:br>
            <a:r>
              <a:rPr>
                <a:latin typeface="Courier"/>
              </a:rPr>
              <a:t>    </a:t>
            </a:r>
            <a:r>
              <a:rPr>
                <a:solidFill>
                  <a:srgbClr val="008000"/>
                </a:solidFill>
                <a:latin typeface="Courier"/>
              </a:rPr>
              <a:t>print</a:t>
            </a:r>
            <a:r>
              <a:rPr>
                <a:latin typeface="Courier"/>
              </a:rPr>
              <a:t>(s[</a:t>
            </a:r>
            <a:r>
              <a:rPr>
                <a:solidFill>
                  <a:srgbClr val="4070A0"/>
                </a:solidFill>
                <a:latin typeface="Courier"/>
              </a:rPr>
              <a:t>"messages"</a:t>
            </a:r>
            <a:r>
              <a:rPr>
                <a:latin typeface="Courier"/>
              </a:rPr>
              <a:t>][</a:t>
            </a:r>
            <a:r>
              <a:rPr>
                <a:solidFill>
                  <a:srgbClr val="666666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])</a:t>
            </a:r>
            <a:endParaRPr lang="en-US">
              <a:latin typeface="Courier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Usage: Batch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For large-scale inference on many prompts.</a:t>
            </a:r>
          </a:p>
          <a:p>
            <a:pPr lvl="0"/>
            <a:r>
              <a:t>Submit a JSON Lines (</a:t>
            </a:r>
            <a:r>
              <a:rPr>
                <a:latin typeface="Courier"/>
              </a:rPr>
              <a:t>.jsonl</a:t>
            </a:r>
            <a:r>
              <a:t>) file containing your requests.</a:t>
            </a:r>
          </a:p>
          <a:p>
            <a:pPr lvl="0"/>
            <a:r>
              <a:t>The system processes these requests asynchronously as a single job.</a:t>
            </a:r>
          </a:p>
          <a:p>
            <a:pPr lvl="0"/>
            <a:r>
              <a:t>This is highly efficient for large datasets and avoids rate-limiting issues.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Creating a Batch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Use the </a:t>
            </a:r>
            <a:r>
              <a:rPr>
                <a:latin typeface="Courier"/>
              </a:rPr>
              <a:t>/v1/batches</a:t>
            </a:r>
            <a:r>
              <a:t> endpoint to submit a batch job.</a:t>
            </a:r>
          </a:p>
          <a:p>
            <a:pPr lvl="0"/>
            <a:r>
              <a:t>Specify the model and the path to your input file on a shared filesystem.</a:t>
            </a:r>
          </a:p>
          <a:p>
            <a:pPr lvl="0"/>
            <a:r>
              <a:t>The file path must be accessible by the remote compute endpoint.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Batch Job Input Format (JSONL Example)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608"/>
            <a:ext cx="8384831" cy="3269742"/>
          </a:xfrm>
        </p:spPr>
        <p:txBody>
          <a:bodyPr vert="horz" lIns="0" tIns="0" rIns="0" bIns="0" rtlCol="0" anchor="t">
            <a:normAutofit/>
          </a:bodyPr>
          <a:lstStyle/>
          <a:p>
            <a:pPr marL="164465" lvl="0" indent="0">
              <a:buNone/>
            </a:pP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custom_id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"req-1"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"method"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"POST"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url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"/v1/chat/completions"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"body"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"model"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"meta-llama/Meta-Llama-3.1-8B-Instruct"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"messages"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007020"/>
                </a:solidFill>
                <a:latin typeface="Courier"/>
              </a:rPr>
              <a:t>[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"role"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"user"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"content"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"Analyze this protein sequence: MKTVRQERLKS..."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}</a:t>
            </a:r>
            <a:r>
              <a:rPr lang="en-US" sz="1400">
                <a:solidFill>
                  <a:srgbClr val="007020"/>
                </a:solidFill>
                <a:latin typeface="Courier"/>
              </a:rPr>
              <a:t>]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max_tokens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A070"/>
                </a:solidFill>
                <a:latin typeface="Courier"/>
              </a:rPr>
              <a:t>500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}}</a:t>
            </a:r>
            <a:br>
              <a:rPr lang="en-US" sz="1400">
                <a:latin typeface="Courier"/>
              </a:rPr>
            </a:b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custom_id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"req-2"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"method"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"POST"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url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"/v1/chat/completions"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"body"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"model"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"meta-llama/Meta-Llama-3.1-8B-Instruct"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"messages"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007020"/>
                </a:solidFill>
                <a:latin typeface="Courier"/>
              </a:rPr>
              <a:t>[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"role"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"user"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"content"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"What are the implications of climate change on Arctic ecosystems?"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}</a:t>
            </a:r>
            <a:r>
              <a:rPr lang="en-US" sz="1400">
                <a:solidFill>
                  <a:srgbClr val="007020"/>
                </a:solidFill>
                <a:latin typeface="Courier"/>
              </a:rPr>
              <a:t>]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max_tokens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A070"/>
                </a:solidFill>
                <a:latin typeface="Courier"/>
              </a:rPr>
              <a:t>300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}}</a:t>
            </a:r>
            <a:br>
              <a:rPr lang="en-US" sz="1400">
                <a:latin typeface="Courier"/>
              </a:rPr>
            </a:b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custom_id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"req-3"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"method"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"POST"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url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"/v1/chat/completions"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"body"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"model"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"meta-llama/Meta-Llama-3.1-8B-Instruct"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"messages"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007020"/>
                </a:solidFill>
                <a:latin typeface="Courier"/>
              </a:rPr>
              <a:t>[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{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"role"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"user"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"content"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"Explain quantum entanglement in simple terms."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}</a:t>
            </a:r>
            <a:r>
              <a:rPr lang="en-US" sz="1400">
                <a:solidFill>
                  <a:srgbClr val="007020"/>
                </a:solidFill>
                <a:latin typeface="Courier"/>
              </a:rPr>
              <a:t>]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,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 err="1">
                <a:solidFill>
                  <a:srgbClr val="902000"/>
                </a:solidFill>
                <a:latin typeface="Courier"/>
              </a:rPr>
              <a:t>max_tokens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"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: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40A070"/>
                </a:solidFill>
                <a:latin typeface="Courier"/>
              </a:rPr>
              <a:t>200</a:t>
            </a:r>
            <a:r>
              <a:rPr lang="en-US" sz="1400">
                <a:solidFill>
                  <a:srgbClr val="06287E"/>
                </a:solidFill>
                <a:latin typeface="Courier"/>
              </a:rPr>
              <a:t>}}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Creating a Batch Job (Code)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010"/>
            <a:ext cx="8662858" cy="3269742"/>
          </a:xfrm>
        </p:spPr>
        <p:txBody>
          <a:bodyPr vert="horz" lIns="0" tIns="0" rIns="0" bIns="0" rtlCol="0" anchor="t">
            <a:normAutofit/>
          </a:bodyPr>
          <a:lstStyle/>
          <a:p>
            <a:pPr marL="164465" lvl="0" indent="0">
              <a:buNone/>
            </a:pPr>
            <a:r>
              <a:rPr lang="en-US" sz="1400" i="1">
                <a:solidFill>
                  <a:srgbClr val="60A0B0"/>
                </a:solidFill>
                <a:latin typeface="Courier"/>
              </a:rPr>
              <a:t># The base URL points to the batch processing endpoint</a:t>
            </a:r>
            <a:br>
              <a:rPr lang="en-US" sz="1400">
                <a:latin typeface="Courier"/>
              </a:rPr>
            </a:br>
            <a:r>
              <a:rPr lang="en-US" sz="1400" err="1">
                <a:solidFill>
                  <a:srgbClr val="19177C"/>
                </a:solidFill>
                <a:latin typeface="Courier"/>
              </a:rPr>
              <a:t>base_url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"https://inference-api.alcf.anl.gov/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resource_server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/v1/batches"</a:t>
            </a:r>
            <a:br>
              <a:rPr lang="en-US" sz="1400">
                <a:latin typeface="Courier"/>
              </a:rPr>
            </a:br>
            <a:br>
              <a:rPr lang="en-US" sz="1400">
                <a:latin typeface="Courier"/>
              </a:rPr>
            </a:br>
            <a:r>
              <a:rPr lang="en-US" sz="1400" i="1">
                <a:solidFill>
                  <a:srgbClr val="60A0B0"/>
                </a:solidFill>
                <a:latin typeface="Courier"/>
              </a:rPr>
              <a:t># Submit a batch job with the model and input file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curl </a:t>
            </a:r>
            <a:r>
              <a:rPr lang="en-US" sz="1400">
                <a:solidFill>
                  <a:srgbClr val="7D9029"/>
                </a:solidFill>
                <a:latin typeface="Courier"/>
              </a:rPr>
              <a:t>-X</a:t>
            </a:r>
            <a:r>
              <a:rPr lang="en-US" sz="1400">
                <a:latin typeface="Courier"/>
              </a:rPr>
              <a:t> POST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400">
                <a:solidFill>
                  <a:srgbClr val="19177C"/>
                </a:solidFill>
                <a:latin typeface="Courier"/>
              </a:rPr>
              <a:t>$</a:t>
            </a:r>
            <a:r>
              <a:rPr lang="en-US" sz="1400" err="1">
                <a:solidFill>
                  <a:srgbClr val="19177C"/>
                </a:solidFill>
                <a:latin typeface="Courier"/>
              </a:rPr>
              <a:t>base_url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\\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   -H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"Authorization: Bearer </a:t>
            </a:r>
            <a:r>
              <a:rPr lang="en-US" sz="1400">
                <a:solidFill>
                  <a:srgbClr val="19177C"/>
                </a:solidFill>
                <a:latin typeface="Courier"/>
              </a:rPr>
              <a:t>$MY_TOKEN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\\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   -H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"Content-Type: application/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json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\\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   -d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'{</a:t>
            </a:r>
            <a:br>
              <a:rPr lang="en-US" sz="1400">
                <a:latin typeface="Courier"/>
              </a:rPr>
            </a:br>
            <a:r>
              <a:rPr lang="en-US" sz="1400">
                <a:solidFill>
                  <a:srgbClr val="4070A0"/>
                </a:solidFill>
                <a:latin typeface="Courier"/>
              </a:rPr>
              <a:t>          "model": "meta-llama/Meta-Llama-3.1-8B-Instruct",</a:t>
            </a:r>
            <a:br>
              <a:rPr lang="en-US" sz="1400">
                <a:latin typeface="Courier"/>
              </a:rPr>
            </a:br>
            <a:r>
              <a:rPr lang="en-US" sz="1400">
                <a:solidFill>
                  <a:srgbClr val="4070A0"/>
                </a:solidFill>
                <a:latin typeface="Courier"/>
              </a:rPr>
              <a:t>          "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input_file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": "/path/on/shared/storage/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my_prompts.jsonl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</a:t>
            </a:r>
            <a:br>
              <a:rPr lang="en-US" sz="1400">
                <a:latin typeface="Courier"/>
              </a:rPr>
            </a:br>
            <a:r>
              <a:rPr lang="en-US" sz="1400">
                <a:solidFill>
                  <a:srgbClr val="4070A0"/>
                </a:solidFill>
                <a:latin typeface="Courier"/>
              </a:rPr>
              <a:t>        }'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marL="0" lvl="0" indent="0">
              <a:buNone/>
            </a:pPr>
            <a:r>
              <a:rPr lang="en-CA" sz="2400"/>
              <a:t>Workflow overview</a:t>
            </a:r>
            <a:endParaRPr sz="240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340B7A-A6DC-6ABE-84B0-7975A85BD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125" y="990485"/>
            <a:ext cx="3927090" cy="3817528"/>
          </a:xfrm>
        </p:spPr>
        <p:txBody>
          <a:bodyPr vert="horz" lIns="0" tIns="0" rIns="0" bIns="0" rtlCol="0" anchor="t">
            <a:normAutofit/>
          </a:bodyPr>
          <a:lstStyle/>
          <a:p>
            <a:pPr marL="164465" lvl="0" indent="-164465">
              <a:buFont typeface="Arial" panose="020B0604020202020204" pitchFamily="34" charset="0"/>
              <a:buChar char="•"/>
            </a:pPr>
            <a:r>
              <a:rPr lang="en-CA" sz="1400"/>
              <a:t>User generates an access token (API key)</a:t>
            </a:r>
            <a:endParaRPr lang="en-US">
              <a:cs typeface="Arial" panose="020B0604020202020204"/>
            </a:endParaRPr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lang="en-CA" sz="1400"/>
              <a:t>User submits LLM request to Gateway API</a:t>
            </a:r>
            <a:endParaRPr lang="en-CA" sz="1400">
              <a:cs typeface="Arial"/>
            </a:endParaRPr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lang="en-CA" sz="1400"/>
              <a:t>API validates user and request arguments</a:t>
            </a:r>
            <a:endParaRPr lang="en-CA" sz="1400">
              <a:cs typeface="Arial"/>
            </a:endParaRPr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lang="en-CA" sz="1400"/>
              <a:t>API routes request to remote HPC resources</a:t>
            </a:r>
            <a:endParaRPr lang="en-CA" sz="1400">
              <a:cs typeface="Arial"/>
            </a:endParaRPr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lang="en-CA" sz="1400"/>
              <a:t>The service submits a job to the local scheduler to load the model (or reuses already-acquired compute nodes)</a:t>
            </a:r>
            <a:endParaRPr lang="en-CA" sz="1400">
              <a:cs typeface="Arial" panose="020B0604020202020204"/>
            </a:endParaRPr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lang="en-CA" sz="1400"/>
              <a:t>The service executes the LLM request on the behalf of the user</a:t>
            </a:r>
            <a:endParaRPr lang="en-CA" sz="1400">
              <a:cs typeface="Arial"/>
            </a:endParaRPr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lang="en-CA" sz="1400"/>
              <a:t>Result is returned to the Gateway API</a:t>
            </a:r>
            <a:endParaRPr lang="en-CA" sz="1400">
              <a:cs typeface="Arial"/>
            </a:endParaRPr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lang="en-CA" sz="1400"/>
              <a:t>Result is returned to the user</a:t>
            </a:r>
            <a:endParaRPr sz="1400">
              <a:cs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083A98-E9B6-169A-1BAE-2B1D25A712B7}"/>
              </a:ext>
            </a:extLst>
          </p:cNvPr>
          <p:cNvGrpSpPr/>
          <p:nvPr/>
        </p:nvGrpSpPr>
        <p:grpSpPr>
          <a:xfrm>
            <a:off x="4919504" y="48984"/>
            <a:ext cx="3927090" cy="5045532"/>
            <a:chOff x="4908994" y="48984"/>
            <a:chExt cx="3927090" cy="50455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C69A4D-CCD7-70F5-903B-AA20283AE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908994" y="55985"/>
              <a:ext cx="3927090" cy="50385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214C47-87C7-94F3-4295-F0F6A03ED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2639" y="48984"/>
              <a:ext cx="939800" cy="165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Checking Batch 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Monitor the progress of your submitted job using its </a:t>
            </a:r>
            <a:r>
              <a:rPr>
                <a:latin typeface="Courier"/>
              </a:rPr>
              <a:t>batch_id</a:t>
            </a:r>
            <a:r>
              <a:t>.</a:t>
            </a:r>
          </a:p>
          <a:p>
            <a:pPr lvl="0"/>
            <a:r>
              <a:t>The status can be </a:t>
            </a:r>
            <a:r>
              <a:rPr>
                <a:latin typeface="Courier"/>
              </a:rPr>
              <a:t>pending</a:t>
            </a:r>
            <a:r>
              <a:t>, </a:t>
            </a:r>
            <a:r>
              <a:rPr>
                <a:latin typeface="Courier"/>
              </a:rPr>
              <a:t>running</a:t>
            </a:r>
            <a:r>
              <a:t>, </a:t>
            </a:r>
            <a:r>
              <a:rPr>
                <a:latin typeface="Courier"/>
              </a:rPr>
              <a:t>completed</a:t>
            </a:r>
            <a:r>
              <a:t>, or </a:t>
            </a:r>
            <a:r>
              <a:rPr>
                <a:latin typeface="Courier"/>
              </a:rPr>
              <a:t>failed</a:t>
            </a:r>
            <a:r>
              <a:t>.</a:t>
            </a:r>
          </a:p>
          <a:p>
            <a:pPr lvl="0"/>
            <a:r>
              <a:t>This allows you to track long-running jobs without keeping a connection open.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Checking Batch Status (Code)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35608"/>
            <a:ext cx="8382000" cy="3269742"/>
          </a:xfrm>
        </p:spPr>
        <p:txBody>
          <a:bodyPr vert="horz" lIns="0" tIns="0" rIns="0" bIns="0" rtlCol="0" anchor="t">
            <a:normAutofit/>
          </a:bodyPr>
          <a:lstStyle/>
          <a:p>
            <a:pPr marL="164465" lvl="0" indent="0">
              <a:buNone/>
            </a:pPr>
            <a:r>
              <a:rPr lang="en-US" sz="1400" i="1">
                <a:solidFill>
                  <a:srgbClr val="60A0B0"/>
                </a:solidFill>
                <a:latin typeface="Courier"/>
              </a:rPr>
              <a:t># Replace with the actual ID of your submitted batch job</a:t>
            </a:r>
            <a:br>
              <a:rPr lang="en-US" sz="1400">
                <a:latin typeface="Courier"/>
              </a:rPr>
            </a:br>
            <a:r>
              <a:rPr lang="en-US" sz="1400" err="1">
                <a:solidFill>
                  <a:srgbClr val="19177C"/>
                </a:solidFill>
                <a:latin typeface="Courier"/>
              </a:rPr>
              <a:t>batch_id</a:t>
            </a:r>
            <a:r>
              <a:rPr lang="en-US" sz="140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"your-batch-id"</a:t>
            </a:r>
            <a:br>
              <a:rPr lang="en-US" sz="1400">
                <a:latin typeface="Courier"/>
              </a:rPr>
            </a:br>
            <a:br>
              <a:rPr lang="en-US" sz="1400">
                <a:latin typeface="Courier"/>
              </a:rPr>
            </a:br>
            <a:r>
              <a:rPr lang="en-US" sz="1400" i="1">
                <a:solidFill>
                  <a:srgbClr val="60A0B0"/>
                </a:solidFill>
                <a:latin typeface="Courier"/>
              </a:rPr>
              <a:t># Query the status of a specific batch job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curl </a:t>
            </a:r>
            <a:r>
              <a:rPr lang="en-US" sz="1400">
                <a:solidFill>
                  <a:srgbClr val="7D9029"/>
                </a:solidFill>
                <a:latin typeface="Courier"/>
              </a:rPr>
              <a:t>-X</a:t>
            </a:r>
            <a:r>
              <a:rPr lang="en-US" sz="1400">
                <a:latin typeface="Courier"/>
              </a:rPr>
              <a:t> GET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"https://inference-api.alcf.anl.gov/</a:t>
            </a:r>
            <a:r>
              <a:rPr lang="en-US" sz="1400" err="1">
                <a:solidFill>
                  <a:srgbClr val="4070A0"/>
                </a:solidFill>
                <a:latin typeface="Courier"/>
              </a:rPr>
              <a:t>resource_server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/v1/batches/</a:t>
            </a:r>
            <a:r>
              <a:rPr lang="en-US" sz="1400">
                <a:solidFill>
                  <a:srgbClr val="19177C"/>
                </a:solidFill>
                <a:latin typeface="Courier"/>
              </a:rPr>
              <a:t>${</a:t>
            </a:r>
            <a:r>
              <a:rPr lang="en-US" sz="1400" err="1">
                <a:solidFill>
                  <a:srgbClr val="19177C"/>
                </a:solidFill>
                <a:latin typeface="Courier"/>
              </a:rPr>
              <a:t>batch_id</a:t>
            </a:r>
            <a:r>
              <a:rPr lang="en-US" sz="1400">
                <a:solidFill>
                  <a:srgbClr val="19177C"/>
                </a:solidFill>
                <a:latin typeface="Courier"/>
              </a:rPr>
              <a:t>}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400">
                <a:latin typeface="Courier"/>
              </a:rPr>
              <a:t> </a:t>
            </a:r>
            <a:r>
              <a:rPr lang="en-US" sz="1400">
                <a:solidFill>
                  <a:srgbClr val="902000"/>
                </a:solidFill>
                <a:latin typeface="Courier"/>
              </a:rPr>
              <a:t>\\</a:t>
            </a:r>
            <a:br>
              <a:rPr lang="en-US" sz="1400">
                <a:latin typeface="Courier"/>
              </a:rPr>
            </a:br>
            <a:r>
              <a:rPr lang="en-US" sz="1400">
                <a:latin typeface="Courier"/>
              </a:rPr>
              <a:t>     -H 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"Authorization: Bearer </a:t>
            </a:r>
            <a:r>
              <a:rPr lang="en-US" sz="1400">
                <a:solidFill>
                  <a:srgbClr val="19177C"/>
                </a:solidFill>
                <a:latin typeface="Courier"/>
              </a:rPr>
              <a:t>$MY_TOKEN</a:t>
            </a:r>
            <a:r>
              <a:rPr lang="en-US" sz="1400">
                <a:solidFill>
                  <a:srgbClr val="4070A0"/>
                </a:solidFill>
                <a:latin typeface="Courier"/>
              </a:rPr>
              <a:t>"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ABD28-986B-B1A2-0383-98B93F6B6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1862-0BE3-A551-53F7-F5EC34BE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"/>
                <a:cs typeface="Arial"/>
              </a:rPr>
              <a:t>Example: </a:t>
            </a:r>
            <a:r>
              <a:rPr lang="en-US" dirty="0">
                <a:latin typeface="Arial"/>
                <a:cs typeface="Arial"/>
              </a:rPr>
              <a:t>Retrieving Batch</a:t>
            </a:r>
            <a:r>
              <a:rPr dirty="0">
                <a:latin typeface="Arial"/>
                <a:cs typeface="Arial"/>
              </a:rPr>
              <a:t>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59BE4-2668-8725-A553-4A00C23FF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164465" indent="-164465"/>
            <a:r>
              <a:rPr lang="en-US" dirty="0"/>
              <a:t>Retrieve the results from</a:t>
            </a:r>
            <a:r>
              <a:rPr dirty="0"/>
              <a:t> submitted job using its </a:t>
            </a:r>
            <a:r>
              <a:rPr err="1">
                <a:latin typeface="Courier"/>
              </a:rPr>
              <a:t>batch_id</a:t>
            </a:r>
            <a:r>
              <a:rPr dirty="0"/>
              <a:t>.</a:t>
            </a:r>
          </a:p>
          <a:p>
            <a:pPr marL="164465" indent="-164465"/>
            <a:r>
              <a:rPr lang="en-US" dirty="0">
                <a:cs typeface="Arial"/>
              </a:rPr>
              <a:t>You will be provided a </a:t>
            </a:r>
            <a:r>
              <a:rPr lang="en-US" dirty="0" err="1">
                <a:ea typeface="+mn-lt"/>
                <a:cs typeface="+mn-lt"/>
              </a:rPr>
              <a:t>results_file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progress_file</a:t>
            </a:r>
            <a:r>
              <a:rPr lang="en-US" dirty="0">
                <a:ea typeface="+mn-lt"/>
                <a:cs typeface="+mn-lt"/>
              </a:rPr>
              <a:t> and metrics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438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B0CDC-B248-09AC-3063-7D737DFBD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1152-D65A-3C0F-6CF2-9068B0ED6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"/>
                <a:cs typeface="Arial"/>
              </a:rPr>
              <a:t>Example: </a:t>
            </a:r>
            <a:r>
              <a:rPr lang="en-US" dirty="0">
                <a:latin typeface="Arial"/>
                <a:cs typeface="Arial"/>
              </a:rPr>
              <a:t>Retrieving </a:t>
            </a:r>
            <a:r>
              <a:rPr dirty="0">
                <a:latin typeface="Arial"/>
                <a:cs typeface="Arial"/>
              </a:rPr>
              <a:t>Batch </a:t>
            </a:r>
            <a:r>
              <a:rPr lang="en-US" dirty="0">
                <a:latin typeface="Arial"/>
                <a:cs typeface="Arial"/>
              </a:rPr>
              <a:t>RESULT</a:t>
            </a:r>
            <a:r>
              <a:rPr dirty="0">
                <a:latin typeface="Arial"/>
                <a:cs typeface="Arial"/>
              </a:rPr>
              <a:t>(Code)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D9ED8-9131-9497-5D33-052EF6DBC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35608"/>
            <a:ext cx="8382000" cy="3269742"/>
          </a:xfrm>
        </p:spPr>
        <p:txBody>
          <a:bodyPr vert="horz" lIns="0" tIns="0" rIns="0" bIns="0" rtlCol="0" anchor="t">
            <a:normAutofit/>
          </a:bodyPr>
          <a:lstStyle/>
          <a:p>
            <a:pPr marL="164465" indent="0">
              <a:buNone/>
            </a:pPr>
            <a:r>
              <a:rPr lang="en-US" sz="1400" i="1" dirty="0">
                <a:solidFill>
                  <a:srgbClr val="60A0B0"/>
                </a:solidFill>
                <a:latin typeface="Courier"/>
              </a:rPr>
              <a:t># Replace with the actual ID of your submitted batch job</a:t>
            </a:r>
            <a:br>
              <a:rPr lang="en-US" sz="1400" dirty="0">
                <a:latin typeface="Courier"/>
              </a:rPr>
            </a:br>
            <a:r>
              <a:rPr lang="en-US" sz="1400" dirty="0" err="1">
                <a:solidFill>
                  <a:srgbClr val="19177C"/>
                </a:solidFill>
                <a:latin typeface="Courier"/>
              </a:rPr>
              <a:t>batch_id</a:t>
            </a:r>
            <a:r>
              <a:rPr lang="en-US" sz="1400" dirty="0">
                <a:solidFill>
                  <a:srgbClr val="666666"/>
                </a:solidFill>
                <a:latin typeface="Courier"/>
              </a:rPr>
              <a:t>=</a:t>
            </a:r>
            <a:r>
              <a:rPr lang="en-US" sz="1400" dirty="0">
                <a:solidFill>
                  <a:srgbClr val="4070A0"/>
                </a:solidFill>
                <a:latin typeface="Courier"/>
              </a:rPr>
              <a:t>"your-batch-id"</a:t>
            </a:r>
            <a:br>
              <a:rPr lang="en-US" sz="1400" dirty="0">
                <a:latin typeface="Courier"/>
              </a:rPr>
            </a:br>
            <a:br>
              <a:rPr lang="en-US" sz="1400" dirty="0">
                <a:latin typeface="Courier"/>
              </a:rPr>
            </a:br>
            <a:r>
              <a:rPr lang="en-US" sz="1400" i="1" dirty="0">
                <a:solidFill>
                  <a:srgbClr val="60A0B0"/>
                </a:solidFill>
                <a:latin typeface="Courier"/>
              </a:rPr>
              <a:t># Return the results of a specific batch job</a:t>
            </a:r>
            <a:br>
              <a:rPr lang="en-US" sz="1400" dirty="0">
                <a:latin typeface="Courier"/>
              </a:rPr>
            </a:br>
            <a:r>
              <a:rPr lang="en-US" sz="1400" dirty="0">
                <a:latin typeface="Courier"/>
              </a:rPr>
              <a:t>curl </a:t>
            </a:r>
            <a:r>
              <a:rPr lang="en-US" sz="1400" dirty="0">
                <a:solidFill>
                  <a:srgbClr val="7D9029"/>
                </a:solidFill>
                <a:latin typeface="Courier"/>
              </a:rPr>
              <a:t>-X</a:t>
            </a:r>
            <a:r>
              <a:rPr lang="en-US" sz="1400" dirty="0">
                <a:latin typeface="Courier"/>
              </a:rPr>
              <a:t> GET </a:t>
            </a:r>
            <a:r>
              <a:rPr lang="en-US" sz="1400" dirty="0">
                <a:solidFill>
                  <a:srgbClr val="4070A0"/>
                </a:solidFill>
                <a:latin typeface="Courier"/>
              </a:rPr>
              <a:t>"https://inference-api.alcf.anl.gov/</a:t>
            </a:r>
            <a:r>
              <a:rPr lang="en-US" sz="1400" dirty="0" err="1">
                <a:solidFill>
                  <a:srgbClr val="4070A0"/>
                </a:solidFill>
                <a:latin typeface="Courier"/>
              </a:rPr>
              <a:t>resource_server</a:t>
            </a:r>
            <a:r>
              <a:rPr lang="en-US" sz="1400" dirty="0">
                <a:solidFill>
                  <a:srgbClr val="4070A0"/>
                </a:solidFill>
                <a:latin typeface="Courier"/>
              </a:rPr>
              <a:t>/v1/batches/</a:t>
            </a:r>
            <a:r>
              <a:rPr lang="en-US" sz="1400" dirty="0">
                <a:solidFill>
                  <a:srgbClr val="19177C"/>
                </a:solidFill>
                <a:latin typeface="Courier"/>
              </a:rPr>
              <a:t>${</a:t>
            </a:r>
            <a:r>
              <a:rPr lang="en-US" sz="1400" dirty="0" err="1">
                <a:solidFill>
                  <a:srgbClr val="19177C"/>
                </a:solidFill>
                <a:latin typeface="Courier"/>
              </a:rPr>
              <a:t>batch_id</a:t>
            </a:r>
            <a:r>
              <a:rPr lang="en-US" sz="1400" dirty="0">
                <a:solidFill>
                  <a:srgbClr val="19177C"/>
                </a:solidFill>
                <a:latin typeface="Courier"/>
              </a:rPr>
              <a:t>}/</a:t>
            </a:r>
            <a:r>
              <a:rPr lang="en-US" sz="1400" dirty="0">
                <a:solidFill>
                  <a:srgbClr val="4070A0"/>
                </a:solidFill>
                <a:latin typeface="Courier"/>
              </a:rPr>
              <a:t>result"</a:t>
            </a:r>
            <a:r>
              <a:rPr lang="en-US" sz="1400" dirty="0">
                <a:latin typeface="Courier"/>
              </a:rPr>
              <a:t> </a:t>
            </a:r>
            <a:r>
              <a:rPr lang="en-US" sz="1400" dirty="0">
                <a:solidFill>
                  <a:srgbClr val="902000"/>
                </a:solidFill>
                <a:latin typeface="Courier"/>
              </a:rPr>
              <a:t>\\</a:t>
            </a:r>
            <a:br>
              <a:rPr lang="en-US" sz="1400" dirty="0">
                <a:latin typeface="Courier"/>
              </a:rPr>
            </a:br>
            <a:r>
              <a:rPr lang="en-US" sz="1400" dirty="0">
                <a:latin typeface="Courier"/>
              </a:rPr>
              <a:t>     -H </a:t>
            </a:r>
            <a:r>
              <a:rPr lang="en-US" sz="1400" dirty="0">
                <a:solidFill>
                  <a:srgbClr val="4070A0"/>
                </a:solidFill>
                <a:latin typeface="Courier"/>
              </a:rPr>
              <a:t>"Authorization: Bearer </a:t>
            </a:r>
            <a:r>
              <a:rPr lang="en-US" sz="1400" dirty="0">
                <a:solidFill>
                  <a:srgbClr val="19177C"/>
                </a:solidFill>
                <a:latin typeface="Courier"/>
              </a:rPr>
              <a:t>$MY_TOKEN</a:t>
            </a:r>
            <a:r>
              <a:rPr lang="en-US" sz="1400" dirty="0">
                <a:solidFill>
                  <a:srgbClr val="4070A0"/>
                </a:solidFill>
                <a:latin typeface="Courie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380746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8A322-B82C-4397-0BB9-43832B55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D261-4879-74BB-84C7-38E5FF96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39616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Interactive chat </a:t>
            </a:r>
            <a:r>
              <a:rPr lang="en-CA" sz="2400" err="1"/>
              <a:t>ui</a:t>
            </a:r>
          </a:p>
        </p:txBody>
      </p:sp>
      <p:pic>
        <p:nvPicPr>
          <p:cNvPr id="3" name="Picture 1" descr="./assets/openwebui.png">
            <a:extLst>
              <a:ext uri="{FF2B5EF4-FFF2-40B4-BE49-F238E27FC236}">
                <a16:creationId xmlns:a16="http://schemas.microsoft.com/office/drawing/2014/main" id="{687A9A64-5C01-2ABF-3F5E-82B55C98EA0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5000" y="812800"/>
            <a:ext cx="8013700" cy="3787570"/>
          </a:xfrm>
          <a:prstGeom prst="rect">
            <a:avLst/>
          </a:prstGeom>
          <a:noFill/>
          <a:ln w="15875">
            <a:solidFill>
              <a:schemeClr val="bg1">
                <a:lumMod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DC9A45-CEDC-94B3-C49D-E3C0F2AC28A9}"/>
              </a:ext>
            </a:extLst>
          </p:cNvPr>
          <p:cNvSpPr txBox="1"/>
          <p:nvPr/>
        </p:nvSpPr>
        <p:spPr>
          <a:xfrm>
            <a:off x="5827458" y="491152"/>
            <a:ext cx="457200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/>
            <a:r>
              <a:rPr lang="en-CA" sz="1400" b="1"/>
              <a:t>URL</a:t>
            </a:r>
            <a:r>
              <a:rPr lang="en-CA" sz="1400"/>
              <a:t>: </a:t>
            </a:r>
            <a:r>
              <a:rPr lang="en-CA" sz="1400">
                <a:hlinkClick r:id="rId4"/>
              </a:rPr>
              <a:t>https://inference.alcf.anl.gov/</a:t>
            </a:r>
            <a:endParaRPr lang="en-CA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1682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81485-F767-C863-6CB6-F522F206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997DF-50AD-B5D7-D8DD-46603B23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39616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Interactive chat </a:t>
            </a:r>
            <a:r>
              <a:rPr lang="en-CA" sz="2400" err="1"/>
              <a:t>ui</a:t>
            </a:r>
            <a:endParaRPr lang="en-CA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A8D8C-83C5-EBB6-0FFA-43BFF291F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522140"/>
            <a:ext cx="5702300" cy="2024143"/>
          </a:xfrm>
          <a:prstGeom prst="rect">
            <a:avLst/>
          </a:prstGeom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39A9D0-60F2-8E22-A93B-2891165C8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1" y="643812"/>
            <a:ext cx="5384799" cy="2412759"/>
          </a:xfrm>
          <a:prstGeom prst="rect">
            <a:avLst/>
          </a:prstGeom>
          <a:ln w="158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4408A-F8CD-9842-37B6-902186AC2CA9}"/>
              </a:ext>
            </a:extLst>
          </p:cNvPr>
          <p:cNvSpPr txBox="1"/>
          <p:nvPr/>
        </p:nvSpPr>
        <p:spPr>
          <a:xfrm>
            <a:off x="6417643" y="3648511"/>
            <a:ext cx="240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Streaming enabled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F5D77-70A3-F899-A5B9-8136A78F6484}"/>
              </a:ext>
            </a:extLst>
          </p:cNvPr>
          <p:cNvSpPr txBox="1"/>
          <p:nvPr/>
        </p:nvSpPr>
        <p:spPr>
          <a:xfrm>
            <a:off x="524843" y="682120"/>
            <a:ext cx="49234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Based on WebUI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Preserves chat history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Can compare models directly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Format equations and codes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Integrates with Inference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4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/>
              <a:t>Integrates with Globus</a:t>
            </a:r>
          </a:p>
        </p:txBody>
      </p:sp>
    </p:spTree>
    <p:extLst>
      <p:ext uri="{BB962C8B-B14F-4D97-AF65-F5344CB8AC3E}">
        <p14:creationId xmlns:p14="http://schemas.microsoft.com/office/powerpoint/2010/main" val="4159542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794E0-8C3C-6D8C-39D4-286C84EB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F979-B3F8-351E-4AF0-56B24555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39616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Interactive chat </a:t>
            </a:r>
            <a:r>
              <a:rPr lang="en-CA" sz="2400" err="1"/>
              <a:t>ui</a:t>
            </a:r>
            <a:endParaRPr lang="en-CA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764B-8303-CCC5-4B2D-39BACB7AA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55" y="750399"/>
            <a:ext cx="7781544" cy="388775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1D496-D0B9-22F6-280C-47E8ED69FE1D}"/>
              </a:ext>
            </a:extLst>
          </p:cNvPr>
          <p:cNvSpPr txBox="1"/>
          <p:nvPr/>
        </p:nvSpPr>
        <p:spPr>
          <a:xfrm>
            <a:off x="5760714" y="336806"/>
            <a:ext cx="4567829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/>
            <a:r>
              <a:rPr lang="en-CA" sz="1400" b="1"/>
              <a:t>URL</a:t>
            </a:r>
            <a:r>
              <a:rPr lang="en-CA" sz="1400"/>
              <a:t>: </a:t>
            </a:r>
            <a:r>
              <a:rPr lang="en-CA" sz="1400">
                <a:hlinkClick r:id="rId4"/>
              </a:rPr>
              <a:t>https://inference.alcf.anl.gov/</a:t>
            </a:r>
            <a:endParaRPr lang="en-CA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1788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412FF-E4E6-38E6-3C20-3B321998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56949F5-5A8A-2B33-7DBA-6B80EB5A1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7" y="683722"/>
            <a:ext cx="3625996" cy="378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1189F1-5900-6E35-D7B4-94197F77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88" y="503724"/>
            <a:ext cx="3250276" cy="1615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C0FF64-9097-E64D-1E8D-D99076EA6B88}"/>
              </a:ext>
            </a:extLst>
          </p:cNvPr>
          <p:cNvSpPr txBox="1"/>
          <p:nvPr/>
        </p:nvSpPr>
        <p:spPr>
          <a:xfrm>
            <a:off x="5029198" y="2056011"/>
            <a:ext cx="3690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ChemGraph</a:t>
            </a:r>
            <a:r>
              <a:rPr lang="en-US" sz="1200"/>
              <a:t> – Thang et. al</a:t>
            </a:r>
            <a:br>
              <a:rPr lang="en-US" sz="1200"/>
            </a:br>
            <a:r>
              <a:rPr lang="en-US" sz="1200">
                <a:hlinkClick r:id="rId4"/>
              </a:rPr>
              <a:t>https://www.arxiv.org/pdf/2506.06363</a:t>
            </a:r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63FC7E-E516-9A38-1011-CE93403E4D8B}"/>
              </a:ext>
            </a:extLst>
          </p:cNvPr>
          <p:cNvSpPr txBox="1"/>
          <p:nvPr/>
        </p:nvSpPr>
        <p:spPr>
          <a:xfrm>
            <a:off x="232754" y="4500826"/>
            <a:ext cx="882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Largest usage is currently for generating synthetic data for science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32662C2-0CF9-7EAA-0763-F4D358330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198" y="2625824"/>
            <a:ext cx="3308466" cy="13685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B3E676-30A4-3563-A9D4-172F3955E0B7}"/>
              </a:ext>
            </a:extLst>
          </p:cNvPr>
          <p:cNvSpPr txBox="1"/>
          <p:nvPr/>
        </p:nvSpPr>
        <p:spPr>
          <a:xfrm>
            <a:off x="5029199" y="3993909"/>
            <a:ext cx="3882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AuroraGPT</a:t>
            </a:r>
            <a:r>
              <a:rPr lang="en-US" sz="1200"/>
              <a:t>-EAIRA – Capello et. al (AGIL framework)</a:t>
            </a:r>
            <a:br>
              <a:rPr lang="en-US" sz="1200"/>
            </a:br>
            <a:r>
              <a:rPr lang="en-US" sz="1200">
                <a:hlinkClick r:id="rId6"/>
              </a:rPr>
              <a:t>https://arxiv.org/pdf/2502.20309</a:t>
            </a:r>
            <a:endParaRPr lang="en-US" sz="12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296F25-364C-2BF3-17D6-B37BDD6184D5}"/>
              </a:ext>
            </a:extLst>
          </p:cNvPr>
          <p:cNvSpPr txBox="1">
            <a:spLocks/>
          </p:cNvSpPr>
          <p:nvPr/>
        </p:nvSpPr>
        <p:spPr>
          <a:xfrm>
            <a:off x="457200" y="247650"/>
            <a:ext cx="8382000" cy="3961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CA" sz="2400"/>
              <a:t>Some inference service use-cases</a:t>
            </a:r>
          </a:p>
        </p:txBody>
      </p:sp>
    </p:spTree>
    <p:extLst>
      <p:ext uri="{BB962C8B-B14F-4D97-AF65-F5344CB8AC3E}">
        <p14:creationId xmlns:p14="http://schemas.microsoft.com/office/powerpoint/2010/main" val="3883448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562"/>
            <a:ext cx="8382000" cy="746522"/>
          </a:xfrm>
        </p:spPr>
        <p:txBody>
          <a:bodyPr/>
          <a:lstStyle/>
          <a:p>
            <a:pPr marL="0" lvl="0" indent="0">
              <a:buNone/>
            </a:pPr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196"/>
            <a:ext cx="8382000" cy="3509154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0" indent="0">
              <a:buNone/>
            </a:pPr>
            <a:r>
              <a:rPr lang="en-US" b="1"/>
              <a:t>ALCF Inference Endpoints</a:t>
            </a:r>
            <a:r>
              <a:rPr b="1"/>
              <a:t> </a:t>
            </a:r>
            <a:r>
              <a:rPr lang="en-US" b="1"/>
              <a:t>democratize</a:t>
            </a:r>
            <a:r>
              <a:rPr b="1"/>
              <a:t> LLM access for scientific research by:</a:t>
            </a:r>
            <a:r>
              <a:t> </a:t>
            </a:r>
            <a:endParaRPr lang="en-US"/>
          </a:p>
          <a:p>
            <a:pPr marL="0" lvl="0" indent="0">
              <a:buNone/>
            </a:pPr>
            <a:r>
              <a:t>- Providing seamless access to 20+ cutting-edge models </a:t>
            </a:r>
            <a:endParaRPr lang="en-US"/>
          </a:p>
          <a:p>
            <a:pPr marL="0" lvl="0" indent="0">
              <a:buNone/>
            </a:pPr>
            <a:r>
              <a:t>- Supporting diverse use cases: chat, vision, embeddings, agents, and batch processing </a:t>
            </a:r>
            <a:endParaRPr lang="en-US"/>
          </a:p>
          <a:p>
            <a:pPr marL="0" indent="0">
              <a:buNone/>
            </a:pPr>
            <a:r>
              <a:t>- Integrating with multiple HPC backends for optimal performance</a:t>
            </a:r>
            <a:endParaRPr lang="en-US"/>
          </a:p>
          <a:p>
            <a:pPr marL="164465" indent="-164465">
              <a:buFont typeface="Calibri" pitchFamily="2" charset="2"/>
              <a:buChar char="-"/>
            </a:pPr>
            <a:r>
              <a:rPr lang="en-US"/>
              <a:t>Auto scaling based on request workload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b="1"/>
              <a:t>Web Interface</a:t>
            </a:r>
            <a:r>
              <a:t>: </a:t>
            </a:r>
            <a:r>
              <a:rPr>
                <a:hlinkClick r:id="rId2"/>
              </a:rPr>
              <a:t>https://inference.alcf.anl.gov/</a:t>
            </a:r>
            <a:endParaRPr lang="en-US"/>
          </a:p>
          <a:p>
            <a:pPr marL="0" indent="0">
              <a:buNone/>
            </a:pPr>
            <a:r>
              <a:rPr b="1"/>
              <a:t>Documentation</a:t>
            </a:r>
            <a:r>
              <a:t>: </a:t>
            </a:r>
            <a:r>
              <a:rPr>
                <a:hlinkClick r:id="rId3"/>
              </a:rPr>
              <a:t>https://docs.alcf.anl.gov/services/inference-endpoints/</a:t>
            </a:r>
            <a:r>
              <a:t> </a:t>
            </a:r>
            <a:endParaRPr lang="en-US">
              <a:cs typeface="Arial"/>
            </a:endParaRPr>
          </a:p>
          <a:p>
            <a:pPr marL="0" indent="0">
              <a:buNone/>
            </a:pPr>
            <a:r>
              <a:rPr b="1"/>
              <a:t>Contact</a:t>
            </a:r>
            <a:r>
              <a:t>: </a:t>
            </a:r>
            <a:r>
              <a:rPr lang="en-US">
                <a:hlinkClick r:id="rId4"/>
              </a:rPr>
              <a:t>support@alcf.anl.gov</a:t>
            </a:r>
            <a:endParaRPr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EA745-D867-90CC-BD98-F2E5E400F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368A-1095-9AF0-EBC4-081F04CF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876" y="1917954"/>
            <a:ext cx="8382000" cy="746522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0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981" y="797271"/>
            <a:ext cx="8010939" cy="4023362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b="1"/>
              <a:t>Overview of the User Interface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Entry points to our inference service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Motivation behind our development</a:t>
            </a:r>
            <a:endParaRPr lang="en-CA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800" b="1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b="1"/>
              <a:t>ALCF Inference Service Architecture</a:t>
            </a:r>
            <a:endParaRPr lang="en-CA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Overview of the system components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Authentication and authorization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Orchestration and configuration</a:t>
            </a:r>
            <a:endParaRPr lang="en-CA"/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Available models</a:t>
            </a:r>
            <a:endParaRPr lang="en-CA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800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b="1"/>
              <a:t>Capabilities</a:t>
            </a:r>
            <a:r>
              <a:rPr lang="en-US" b="1"/>
              <a:t> and Features</a:t>
            </a:r>
            <a:endParaRPr lang="en-CA" b="1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/>
              </a:rPr>
              <a:t>Latency, scaling, federated endpoints</a:t>
            </a:r>
            <a:endParaRPr lang="en-US"/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Monitoring, production-ready with containers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700"/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b="1"/>
              <a:t>Usage and Examples</a:t>
            </a:r>
            <a:endParaRPr lang="en-CA" b="1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H</a:t>
            </a:r>
            <a:r>
              <a:t>ow to use the API </a:t>
            </a:r>
            <a:r>
              <a:rPr lang="en-CA"/>
              <a:t>(</a:t>
            </a:r>
            <a:r>
              <a:t>Python, </a:t>
            </a:r>
            <a:r>
              <a:rPr err="1"/>
              <a:t>cURL</a:t>
            </a:r>
            <a:r>
              <a:t>, agentic workflows</a:t>
            </a:r>
            <a:r>
              <a:rPr lang="en-CA"/>
              <a:t>) 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How to use the web interface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Science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4DCE5B-BD7F-984E-C57E-9C8AEAE6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/>
          <a:lstStyle/>
          <a:p>
            <a:pPr marL="0" lvl="0" indent="0">
              <a:buNone/>
            </a:pPr>
            <a:r>
              <a:rPr lang="en-CA" sz="2400">
                <a:latin typeface="Arial"/>
                <a:cs typeface="Arial"/>
              </a:rPr>
              <a:t>Presentation overview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DECA2983-8826-21D6-3F83-E345EC320403}"/>
              </a:ext>
            </a:extLst>
          </p:cNvPr>
          <p:cNvSpPr txBox="1"/>
          <p:nvPr/>
        </p:nvSpPr>
        <p:spPr>
          <a:xfrm>
            <a:off x="2411186" y="4837793"/>
            <a:ext cx="531041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cs typeface="Arial"/>
              </a:rPr>
              <a:t>Documentation</a:t>
            </a:r>
            <a:r>
              <a:rPr lang="en-US" sz="1200">
                <a:cs typeface="Arial"/>
              </a:rPr>
              <a:t>: </a:t>
            </a:r>
            <a:r>
              <a:rPr lang="en-US" sz="1200" u="sng">
                <a:cs typeface="Arial"/>
                <a:hlinkClick r:id="rId2"/>
              </a:rPr>
              <a:t>https://docs.alcf.anl.gov/services/inference-endpoints/</a:t>
            </a:r>
            <a:r>
              <a:rPr lang="en-US" sz="1200">
                <a:cs typeface="Arial"/>
              </a:rPr>
              <a:t> 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50615-9753-394C-7C88-303DAD9B3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9E7E-C1C0-9D11-A950-BCFA2AF1E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2562"/>
            <a:ext cx="8382000" cy="746522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Backup Slides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5933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9E2C1-F0BF-72BD-C052-410333D5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7C4A-191A-3A34-0076-6D929BD1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 anchorCtr="0"/>
          <a:lstStyle/>
          <a:p>
            <a:pPr marL="0" lvl="0" indent="0">
              <a:buNone/>
            </a:pPr>
            <a:r>
              <a:rPr lang="en-CA" sz="2400"/>
              <a:t>Globus Auth </a:t>
            </a:r>
            <a:r>
              <a:rPr lang="en-CA" sz="1600" b="0"/>
              <a:t>(from an admin perspective)</a:t>
            </a:r>
            <a:endParaRPr sz="1600" b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F1E888-B3A4-9B97-23F3-5BADF648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68" y="1064036"/>
            <a:ext cx="4782717" cy="232199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3F39A0-396E-E753-0B60-39490C3CEEAC}"/>
              </a:ext>
            </a:extLst>
          </p:cNvPr>
          <p:cNvSpPr txBox="1"/>
          <p:nvPr/>
        </p:nvSpPr>
        <p:spPr>
          <a:xfrm>
            <a:off x="283803" y="728886"/>
            <a:ext cx="47827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7812" lvl="1"/>
            <a:r>
              <a:rPr lang="en-US" sz="1400" b="1"/>
              <a:t>Policies</a:t>
            </a:r>
            <a:r>
              <a:rPr lang="en-US" sz="1400"/>
              <a:t> define which institutions can use the service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B2D983D-7F37-9B85-FCE1-8D0CE82C4A58}"/>
              </a:ext>
            </a:extLst>
          </p:cNvPr>
          <p:cNvSpPr/>
          <p:nvPr/>
        </p:nvSpPr>
        <p:spPr>
          <a:xfrm>
            <a:off x="2752531" y="1797073"/>
            <a:ext cx="2313989" cy="20527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4C50D-9FF8-E266-E180-6B228D4B7E37}"/>
              </a:ext>
            </a:extLst>
          </p:cNvPr>
          <p:cNvSpPr txBox="1"/>
          <p:nvPr/>
        </p:nvSpPr>
        <p:spPr>
          <a:xfrm>
            <a:off x="541177" y="3835198"/>
            <a:ext cx="3028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7812" lvl="1" algn="r"/>
            <a:r>
              <a:rPr lang="en-US" sz="1400" b="1"/>
              <a:t>Groups</a:t>
            </a:r>
            <a:r>
              <a:rPr lang="en-US" sz="1400"/>
              <a:t> provide role-base access control to private 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D5019-AC01-45C5-EA23-3FAA3998B3BF}"/>
              </a:ext>
            </a:extLst>
          </p:cNvPr>
          <p:cNvSpPr txBox="1"/>
          <p:nvPr/>
        </p:nvSpPr>
        <p:spPr>
          <a:xfrm>
            <a:off x="6160536" y="200332"/>
            <a:ext cx="26320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7812" lvl="1" algn="ctr"/>
            <a:r>
              <a:rPr lang="en-US" sz="1400" b="1"/>
              <a:t>Clients</a:t>
            </a:r>
            <a:r>
              <a:rPr lang="en-US" sz="1400"/>
              <a:t> operate the service without human intervention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5B8EA47-8C18-5E26-794D-58409155F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15" y="2571562"/>
            <a:ext cx="4525242" cy="2321990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E9FA8B-FF01-8CA3-679E-E33B098E3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46" y="718602"/>
            <a:ext cx="2134592" cy="2418209"/>
          </a:xfrm>
          <a:prstGeom prst="rect">
            <a:avLst/>
          </a:prstGeom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03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E68C9-D16D-F052-D167-A4CAB7B3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0C9EF-306D-222B-1956-605EEF546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1" y="797271"/>
            <a:ext cx="8010939" cy="4023362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b="1"/>
              <a:t>Overview of the User Interface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Entry points to our inference service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Motivation behind our development</a:t>
            </a:r>
            <a:endParaRPr lang="en-CA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800" b="1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lang="en-CA" b="1"/>
              <a:t>ALCF Inference Service Architecture</a:t>
            </a:r>
            <a:endParaRPr lang="en-CA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Overview of the system components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Authentication and authorization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Orchestration and configuration</a:t>
            </a:r>
            <a:endParaRPr lang="en-CA"/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Available models</a:t>
            </a:r>
            <a:endParaRPr lang="en-CA">
              <a:cs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CA" sz="800"/>
          </a:p>
          <a:p>
            <a:pPr marL="164465" indent="-164465">
              <a:buFont typeface="Arial" panose="020B0604020202020204" pitchFamily="34" charset="0"/>
              <a:buChar char="•"/>
            </a:pPr>
            <a:r>
              <a:rPr b="1"/>
              <a:t>Capabilities</a:t>
            </a:r>
            <a:r>
              <a:rPr lang="en-US" b="1"/>
              <a:t> and Features</a:t>
            </a:r>
            <a:endParaRPr lang="en-CA" b="1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/>
              </a:rPr>
              <a:t>Latency, scaling, federated endpoints</a:t>
            </a:r>
            <a:endParaRPr lang="en-US"/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Monitoring, production-ready with containers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700"/>
          </a:p>
          <a:p>
            <a:pPr marL="164465" lvl="0" indent="-164465">
              <a:buFont typeface="Arial" panose="020B0604020202020204" pitchFamily="34" charset="0"/>
              <a:buChar char="•"/>
            </a:pPr>
            <a:r>
              <a:rPr b="1"/>
              <a:t>Usage and Examples</a:t>
            </a:r>
            <a:endParaRPr lang="en-CA" b="1">
              <a:cs typeface="Arial" panose="020B0604020202020204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H</a:t>
            </a:r>
            <a:r>
              <a:t>ow to use the API </a:t>
            </a:r>
            <a:r>
              <a:rPr lang="en-CA"/>
              <a:t>(</a:t>
            </a:r>
            <a:r>
              <a:t>Python, </a:t>
            </a:r>
            <a:r>
              <a:rPr err="1"/>
              <a:t>cURL</a:t>
            </a:r>
            <a:r>
              <a:t>, agentic workflows</a:t>
            </a:r>
            <a:r>
              <a:rPr lang="en-CA"/>
              <a:t>) </a:t>
            </a: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/>
              <a:t>How to use the web interface</a:t>
            </a:r>
            <a:endParaRPr lang="en-CA">
              <a:cs typeface="Arial"/>
            </a:endParaRPr>
          </a:p>
          <a:p>
            <a:pPr lvl="1" indent="-255905">
              <a:buFont typeface="Arial" panose="020B0604020202020204" pitchFamily="34" charset="0"/>
              <a:buChar char="•"/>
            </a:pPr>
            <a:r>
              <a:rPr lang="en-CA">
                <a:cs typeface="Arial"/>
              </a:rPr>
              <a:t>Science use cases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F94958-02B3-93AF-F575-D67A2D9E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/>
          <a:lstStyle/>
          <a:p>
            <a:pPr marL="0" lvl="0" indent="0">
              <a:buNone/>
            </a:pPr>
            <a:r>
              <a:rPr lang="en-CA" sz="2400">
                <a:latin typeface="Arial"/>
                <a:cs typeface="Arial"/>
              </a:rPr>
              <a:t>Presentation overview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CF9DCD-1132-7AAC-A095-E767AC8F8A7A}"/>
              </a:ext>
            </a:extLst>
          </p:cNvPr>
          <p:cNvSpPr/>
          <p:nvPr/>
        </p:nvSpPr>
        <p:spPr>
          <a:xfrm>
            <a:off x="552893" y="1565201"/>
            <a:ext cx="6195237" cy="3173818"/>
          </a:xfrm>
          <a:prstGeom prst="rect">
            <a:avLst/>
          </a:prstGeom>
          <a:solidFill>
            <a:srgbClr val="FFFFF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799D5469-6CF1-AC1B-44FE-B98976327085}"/>
              </a:ext>
            </a:extLst>
          </p:cNvPr>
          <p:cNvSpPr txBox="1"/>
          <p:nvPr/>
        </p:nvSpPr>
        <p:spPr>
          <a:xfrm>
            <a:off x="2411186" y="4837793"/>
            <a:ext cx="531041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cs typeface="Arial"/>
              </a:rPr>
              <a:t>Documentation</a:t>
            </a:r>
            <a:r>
              <a:rPr lang="en-US" sz="1200">
                <a:cs typeface="Arial"/>
              </a:rPr>
              <a:t>: </a:t>
            </a:r>
            <a:r>
              <a:rPr lang="en-US" sz="1200" u="sng">
                <a:cs typeface="Arial"/>
                <a:hlinkClick r:id="rId2"/>
              </a:rPr>
              <a:t>https://docs.alcf.anl.gov/services/inference-endpoints/</a:t>
            </a:r>
            <a:r>
              <a:rPr lang="en-US" sz="1200"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9141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78C67-D8C3-20C5-9E41-98C24709A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768773-8BD6-5E09-DF5B-43D37C6F4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/>
          <a:lstStyle/>
          <a:p>
            <a:r>
              <a:rPr lang="en-CA" sz="2400">
                <a:latin typeface="Arial"/>
                <a:cs typeface="Arial"/>
              </a:rPr>
              <a:t>Interfacing with the inference service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849B18-B1E1-94EC-C6BE-95216B07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94" y="1227112"/>
            <a:ext cx="5878329" cy="329699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3CB5F7-612E-C3FE-ABE2-3627F42767C8}"/>
              </a:ext>
            </a:extLst>
          </p:cNvPr>
          <p:cNvSpPr txBox="1"/>
          <p:nvPr/>
        </p:nvSpPr>
        <p:spPr>
          <a:xfrm>
            <a:off x="291087" y="695536"/>
            <a:ext cx="404248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CA" sz="1400"/>
              <a:t>Open WebUI interface</a:t>
            </a:r>
            <a:endParaRPr lang="en-US" sz="1400"/>
          </a:p>
          <a:p>
            <a:pPr algn="ctr"/>
            <a:r>
              <a:rPr lang="en-CA" sz="1400">
                <a:cs typeface="Arial"/>
              </a:rPr>
              <a:t>https://inference.alcf.anl.gov</a:t>
            </a:r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131834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DEC7-0034-C3EE-6488-B41902AA9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694FACE-EBFA-925C-F84E-55486920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</p:spPr>
        <p:txBody>
          <a:bodyPr anchor="t"/>
          <a:lstStyle/>
          <a:p>
            <a:r>
              <a:rPr lang="en-CA" sz="2400">
                <a:latin typeface="Arial"/>
                <a:cs typeface="Arial"/>
              </a:rPr>
              <a:t>Interfacing with the inference service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5914FA-BD46-FA12-1EB0-D188B604C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94" y="1227112"/>
            <a:ext cx="5878329" cy="3296993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439DB1-4ED4-684D-F4FB-76E73EE0ED40}"/>
              </a:ext>
            </a:extLst>
          </p:cNvPr>
          <p:cNvSpPr txBox="1"/>
          <p:nvPr/>
        </p:nvSpPr>
        <p:spPr>
          <a:xfrm>
            <a:off x="291087" y="695536"/>
            <a:ext cx="404248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CA" sz="1400"/>
              <a:t>Open WebUI interface</a:t>
            </a:r>
            <a:endParaRPr lang="en-US" sz="1400"/>
          </a:p>
          <a:p>
            <a:pPr algn="ctr"/>
            <a:r>
              <a:rPr lang="en-CA" sz="1400">
                <a:cs typeface="Arial"/>
              </a:rPr>
              <a:t>https://inference.alcf.anl.gov</a:t>
            </a:r>
            <a:endParaRPr lang="en-CA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66E9B-349B-233A-3A23-471FB3D72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405" y="618731"/>
            <a:ext cx="4743075" cy="41988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79937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61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Deploying AI inference services  at ALCF</vt:lpstr>
      <vt:lpstr>Large Collaboration</vt:lpstr>
      <vt:lpstr>ALCF is Deploying diverse inference systems for science</vt:lpstr>
      <vt:lpstr>Workflow overview</vt:lpstr>
      <vt:lpstr>Presentation overview</vt:lpstr>
      <vt:lpstr>Presentation overview</vt:lpstr>
      <vt:lpstr>Interfacing with the inference service</vt:lpstr>
      <vt:lpstr>Interfacing with the inference service</vt:lpstr>
      <vt:lpstr>Interfacing with the inference service</vt:lpstr>
      <vt:lpstr>Interfacing with the inference service</vt:lpstr>
      <vt:lpstr>Presentation overview</vt:lpstr>
      <vt:lpstr>System overview</vt:lpstr>
      <vt:lpstr>System Components</vt:lpstr>
      <vt:lpstr>Globus Auth</vt:lpstr>
      <vt:lpstr>Globus Auth</vt:lpstr>
      <vt:lpstr>Globus Compute</vt:lpstr>
      <vt:lpstr>Inference endpoint configuration</vt:lpstr>
      <vt:lpstr>Inference endpoint configuration</vt:lpstr>
      <vt:lpstr>Inference endpoint configuration</vt:lpstr>
      <vt:lpstr>Available models (30 total)</vt:lpstr>
      <vt:lpstr>Presentation overview</vt:lpstr>
      <vt:lpstr>Key capabilities and features</vt:lpstr>
      <vt:lpstr>Key capabilities and features</vt:lpstr>
      <vt:lpstr>Key capabilities and features</vt:lpstr>
      <vt:lpstr>Key capabilities and features</vt:lpstr>
      <vt:lpstr>Key capabilities and features</vt:lpstr>
      <vt:lpstr>Presentation overview</vt:lpstr>
      <vt:lpstr>Usage: Authentication</vt:lpstr>
      <vt:lpstr>Usage: Authentication (Code)</vt:lpstr>
      <vt:lpstr>Checking System Status</vt:lpstr>
      <vt:lpstr>Checking RUNNING JOBS</vt:lpstr>
      <vt:lpstr>List all available endpoints</vt:lpstr>
      <vt:lpstr>Example: Chat Completion with cURL</vt:lpstr>
      <vt:lpstr>Example: Chat Completion with cURL (Code)</vt:lpstr>
      <vt:lpstr>Example: Chat Completion with Python</vt:lpstr>
      <vt:lpstr>Example: Chat Completion with Python (Code)</vt:lpstr>
      <vt:lpstr>Example: Using the OpenAI SDK</vt:lpstr>
      <vt:lpstr>Example: Using the OpenAI SDK (Code)</vt:lpstr>
      <vt:lpstr>Example: Vision Language Model (VLM)</vt:lpstr>
      <vt:lpstr>Example: Vision Language Model (VLM) (Code)</vt:lpstr>
      <vt:lpstr>Example: Embedding Models</vt:lpstr>
      <vt:lpstr>Example: Embedding Models (Code)</vt:lpstr>
      <vt:lpstr>Example: Building an Agent with LangGraph</vt:lpstr>
      <vt:lpstr>Example: Building an Agent with LangGraph (Code)</vt:lpstr>
      <vt:lpstr>Usage: Batch Processing</vt:lpstr>
      <vt:lpstr>Example: Creating a Batch Job</vt:lpstr>
      <vt:lpstr>Batch Job Input Format (JSONL Example)</vt:lpstr>
      <vt:lpstr>Example: Creating a Batch Job (Code)</vt:lpstr>
      <vt:lpstr>Example: Checking Batch Status</vt:lpstr>
      <vt:lpstr>Example: Checking Batch Status (Code)</vt:lpstr>
      <vt:lpstr>Example: Retrieving Batch Status</vt:lpstr>
      <vt:lpstr>Example: Retrieving Batch RESULT(Code)</vt:lpstr>
      <vt:lpstr>Interactive chat ui</vt:lpstr>
      <vt:lpstr>Interactive chat ui</vt:lpstr>
      <vt:lpstr>Interactive chat ui</vt:lpstr>
      <vt:lpstr>PowerPoint Presentation</vt:lpstr>
      <vt:lpstr>Conclusion</vt:lpstr>
      <vt:lpstr>THANK YOU</vt:lpstr>
      <vt:lpstr>Backup Slides</vt:lpstr>
      <vt:lpstr>Globus Auth (from an admin perspective)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304</TotalTime>
  <Words>3</Words>
  <Application>Microsoft Macintosh PowerPoint</Application>
  <PresentationFormat>On-screen Show (16:9)</PresentationFormat>
  <Paragraphs>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System Font Regular</vt:lpstr>
      <vt:lpstr>Wingdings</vt:lpstr>
      <vt:lpstr>Office Theme</vt:lpstr>
      <vt:lpstr>PowerPoint Presentation</vt:lpstr>
      <vt:lpstr>PowerPoint Presentation</vt:lpstr>
      <vt:lpstr>Section break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Endpoints at ALCF</dc:title>
  <dc:creator>Aditya Tanikanti, Benoit Cote, Venkatram Vishwanath</dc:creator>
  <cp:keywords/>
  <cp:revision>105</cp:revision>
  <dcterms:created xsi:type="dcterms:W3CDTF">2025-08-06T14:34:21Z</dcterms:created>
  <dcterms:modified xsi:type="dcterms:W3CDTF">2025-09-22T22:02:31Z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slide-number">
    <vt:lpwstr>True</vt:lpwstr>
  </property>
  <property fmtid="{D5CDD505-2E9C-101B-9397-08002B2CF9AE}" pid="10" name="toc-title">
    <vt:lpwstr>Table of contents</vt:lpwstr>
  </property>
</Properties>
</file>